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0"/>
  </p:notesMasterIdLst>
  <p:sldIdLst>
    <p:sldId id="256" r:id="rId2"/>
    <p:sldId id="257" r:id="rId3"/>
    <p:sldId id="287" r:id="rId4"/>
    <p:sldId id="258" r:id="rId5"/>
    <p:sldId id="259" r:id="rId6"/>
    <p:sldId id="286" r:id="rId7"/>
    <p:sldId id="296" r:id="rId8"/>
    <p:sldId id="288" r:id="rId9"/>
    <p:sldId id="261" r:id="rId10"/>
    <p:sldId id="262" r:id="rId11"/>
    <p:sldId id="264" r:id="rId12"/>
    <p:sldId id="294" r:id="rId13"/>
    <p:sldId id="263" r:id="rId14"/>
    <p:sldId id="295" r:id="rId15"/>
    <p:sldId id="297" r:id="rId16"/>
    <p:sldId id="269" r:id="rId17"/>
    <p:sldId id="289" r:id="rId18"/>
    <p:sldId id="268" r:id="rId19"/>
    <p:sldId id="270" r:id="rId20"/>
    <p:sldId id="290" r:id="rId21"/>
    <p:sldId id="271" r:id="rId22"/>
    <p:sldId id="272" r:id="rId23"/>
    <p:sldId id="291" r:id="rId24"/>
    <p:sldId id="273" r:id="rId25"/>
    <p:sldId id="274" r:id="rId26"/>
    <p:sldId id="276" r:id="rId27"/>
    <p:sldId id="277" r:id="rId28"/>
    <p:sldId id="292" r:id="rId29"/>
    <p:sldId id="275" r:id="rId30"/>
    <p:sldId id="278" r:id="rId31"/>
    <p:sldId id="293" r:id="rId32"/>
    <p:sldId id="279" r:id="rId33"/>
    <p:sldId id="280" r:id="rId34"/>
    <p:sldId id="281" r:id="rId35"/>
    <p:sldId id="282" r:id="rId36"/>
    <p:sldId id="298" r:id="rId37"/>
    <p:sldId id="283" r:id="rId38"/>
    <p:sldId id="28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24F581-FE14-4F82-ADCA-DCCF632752A7}">
          <p14:sldIdLst>
            <p14:sldId id="256"/>
            <p14:sldId id="257"/>
            <p14:sldId id="287"/>
            <p14:sldId id="258"/>
            <p14:sldId id="259"/>
            <p14:sldId id="286"/>
            <p14:sldId id="296"/>
            <p14:sldId id="288"/>
            <p14:sldId id="261"/>
            <p14:sldId id="262"/>
            <p14:sldId id="264"/>
          </p14:sldIdLst>
        </p14:section>
        <p14:section name="Textbook Agent" id="{5D0C424A-48FC-4B7B-BAB3-FAD8DF52627F}">
          <p14:sldIdLst>
            <p14:sldId id="294"/>
            <p14:sldId id="263"/>
            <p14:sldId id="295"/>
            <p14:sldId id="297"/>
            <p14:sldId id="269"/>
          </p14:sldIdLst>
        </p14:section>
        <p14:section name="Multi-Agent Agent" id="{1EDD2922-32B4-4F86-BBC3-6299A5CAAE85}">
          <p14:sldIdLst>
            <p14:sldId id="289"/>
            <p14:sldId id="268"/>
            <p14:sldId id="270"/>
          </p14:sldIdLst>
        </p14:section>
        <p14:section name="Human-like Agent" id="{D75BFA05-4B91-4D48-8C1D-213ABC9A5F31}">
          <p14:sldIdLst>
            <p14:sldId id="290"/>
            <p14:sldId id="271"/>
            <p14:sldId id="272"/>
          </p14:sldIdLst>
        </p14:section>
        <p14:section name="LLM Agent" id="{916C4C80-ED8A-47B9-A6C5-627DE907F83B}">
          <p14:sldIdLst>
            <p14:sldId id="291"/>
            <p14:sldId id="273"/>
            <p14:sldId id="274"/>
            <p14:sldId id="276"/>
            <p14:sldId id="277"/>
          </p14:sldIdLst>
        </p14:section>
        <p14:section name="Proposed Definition" id="{FBB83846-EC28-4A58-8D5D-77682D6AE024}">
          <p14:sldIdLst>
            <p14:sldId id="292"/>
            <p14:sldId id="275"/>
            <p14:sldId id="278"/>
            <p14:sldId id="293"/>
            <p14:sldId id="279"/>
            <p14:sldId id="280"/>
            <p14:sldId id="281"/>
            <p14:sldId id="282"/>
            <p14:sldId id="298"/>
            <p14:sldId id="283"/>
          </p14:sldIdLst>
        </p14:section>
        <p14:section name="Conclusion" id="{02D03527-8715-4076-B431-A8976358517F}">
          <p14:sldIdLst>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0" autoAdjust="0"/>
    <p:restoredTop sz="94660"/>
  </p:normalViewPr>
  <p:slideViewPr>
    <p:cSldViewPr snapToGrid="0">
      <p:cViewPr varScale="1">
        <p:scale>
          <a:sx n="104" d="100"/>
          <a:sy n="104" d="100"/>
        </p:scale>
        <p:origin x="7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5B734F-2DF7-497E-8792-C6E622C3B354}" type="datetimeFigureOut">
              <a:rPr lang="en-US" smtClean="0"/>
              <a:t>5/23/2025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5425A-0612-4B8C-90DC-2045DE17BC81}" type="slidenum">
              <a:rPr lang="en-US" smtClean="0"/>
              <a:t>‹#›</a:t>
            </a:fld>
            <a:endParaRPr lang="en-US"/>
          </a:p>
        </p:txBody>
      </p:sp>
    </p:spTree>
    <p:extLst>
      <p:ext uri="{BB962C8B-B14F-4D97-AF65-F5344CB8AC3E}">
        <p14:creationId xmlns:p14="http://schemas.microsoft.com/office/powerpoint/2010/main" val="3007297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2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44FDC6F8-5093-40ED-8867-451FB2AAAD6F}" type="datetime1">
              <a:rPr lang="en-US" smtClean="0"/>
              <a:t>5/23/2025</a:t>
            </a:fld>
            <a:endParaRPr lang="en-US"/>
          </a:p>
        </p:txBody>
      </p:sp>
    </p:spTree>
    <p:extLst>
      <p:ext uri="{BB962C8B-B14F-4D97-AF65-F5344CB8AC3E}">
        <p14:creationId xmlns:p14="http://schemas.microsoft.com/office/powerpoint/2010/main" val="601932018"/>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ACAD2578-A4C0-427F-9604-B78E779B81E2}"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3F9E93D2-EDED-482C-8E62-29175097A0F0}" type="datetime1">
              <a:rPr lang="en-US" smtClean="0"/>
              <a:t>5/23/2025</a:t>
            </a:fld>
            <a:endParaRPr lang="en-US"/>
          </a:p>
        </p:txBody>
      </p:sp>
    </p:spTree>
    <p:extLst>
      <p:ext uri="{BB962C8B-B14F-4D97-AF65-F5344CB8AC3E}">
        <p14:creationId xmlns:p14="http://schemas.microsoft.com/office/powerpoint/2010/main" val="2714808900"/>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1F6DBC1E-F63E-41D6-B655-6C4E1A1C5F61}" type="datetime1">
              <a:rPr lang="en-US" smtClean="0"/>
              <a:t>5/23/2025</a:t>
            </a:fld>
            <a:endParaRPr lang="en-US"/>
          </a:p>
        </p:txBody>
      </p:sp>
    </p:spTree>
    <p:extLst>
      <p:ext uri="{BB962C8B-B14F-4D97-AF65-F5344CB8AC3E}">
        <p14:creationId xmlns:p14="http://schemas.microsoft.com/office/powerpoint/2010/main" val="1923001232"/>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183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606550CF-2D64-431F-8DE6-57DE0A5599EC}" type="datetime1">
              <a:rPr lang="en-US" smtClean="0"/>
              <a:t>5/23/2025</a:t>
            </a:fld>
            <a:endParaRPr lang="en-US"/>
          </a:p>
        </p:txBody>
      </p:sp>
    </p:spTree>
    <p:extLst>
      <p:ext uri="{BB962C8B-B14F-4D97-AF65-F5344CB8AC3E}">
        <p14:creationId xmlns:p14="http://schemas.microsoft.com/office/powerpoint/2010/main" val="2347775284"/>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F8FA4584-B782-43C6-82A8-F0E97115062C}" type="datetime1">
              <a:rPr lang="en-US" smtClean="0"/>
              <a:t>5/23/2025</a:t>
            </a:fld>
            <a:endParaRPr lang="en-US"/>
          </a:p>
        </p:txBody>
      </p:sp>
    </p:spTree>
    <p:extLst>
      <p:ext uri="{BB962C8B-B14F-4D97-AF65-F5344CB8AC3E}">
        <p14:creationId xmlns:p14="http://schemas.microsoft.com/office/powerpoint/2010/main" val="4206550215"/>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20AE4DAB-F085-43F6-A599-450322CEA524}" type="datetime1">
              <a:rPr lang="en-US" smtClean="0"/>
              <a:t>5/23/2025</a:t>
            </a:fld>
            <a:endParaRPr lang="en-US"/>
          </a:p>
        </p:txBody>
      </p:sp>
    </p:spTree>
    <p:extLst>
      <p:ext uri="{BB962C8B-B14F-4D97-AF65-F5344CB8AC3E}">
        <p14:creationId xmlns:p14="http://schemas.microsoft.com/office/powerpoint/2010/main" val="1182786733"/>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8A5B8156-1C42-4AA9-B97A-14CBAC1B8E4B}" type="datetime1">
              <a:rPr lang="en-US" smtClean="0"/>
              <a:t>5/23/2025</a:t>
            </a:fld>
            <a:endParaRPr lang="en-US"/>
          </a:p>
        </p:txBody>
      </p:sp>
    </p:spTree>
    <p:extLst>
      <p:ext uri="{BB962C8B-B14F-4D97-AF65-F5344CB8AC3E}">
        <p14:creationId xmlns:p14="http://schemas.microsoft.com/office/powerpoint/2010/main" val="2554594095"/>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D085F6DD-A428-4A7F-A173-92B2AD875402}" type="datetime1">
              <a:rPr lang="en-US" smtClean="0"/>
              <a:t>5/23/2025</a:t>
            </a:fld>
            <a:endParaRPr lang="en-US"/>
          </a:p>
        </p:txBody>
      </p:sp>
    </p:spTree>
    <p:extLst>
      <p:ext uri="{BB962C8B-B14F-4D97-AF65-F5344CB8AC3E}">
        <p14:creationId xmlns:p14="http://schemas.microsoft.com/office/powerpoint/2010/main" val="223555170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AACC729-3BA5-4B94-B025-8AF2440D4456}" type="datetime1">
              <a:rPr lang="en-US" smtClean="0"/>
              <a:t>5/23/2025</a:t>
            </a:fld>
            <a:endParaRPr lang="en-US"/>
          </a:p>
        </p:txBody>
      </p:sp>
    </p:spTree>
    <p:extLst>
      <p:ext uri="{BB962C8B-B14F-4D97-AF65-F5344CB8AC3E}">
        <p14:creationId xmlns:p14="http://schemas.microsoft.com/office/powerpoint/2010/main" val="167707740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4B12262-0B93-4A53-985A-4BA3BEAD43CD}" type="datetime1">
              <a:rPr lang="en-US" smtClean="0"/>
              <a:t>5/23/2025</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ACAD2578-A4C0-427F-9604-B78E779B81E2}" type="slidenum">
              <a:rPr lang="en-US" smtClean="0"/>
              <a:t>‹#›</a:t>
            </a:fld>
            <a:endParaRPr lang="en-US"/>
          </a:p>
        </p:txBody>
      </p:sp>
    </p:spTree>
    <p:extLst>
      <p:ext uri="{BB962C8B-B14F-4D97-AF65-F5344CB8AC3E}">
        <p14:creationId xmlns:p14="http://schemas.microsoft.com/office/powerpoint/2010/main" val="8666943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422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030632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307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ACAD2578-A4C0-427F-9604-B78E779B81E2}"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97E2204F-9D4E-4E9C-B5D1-3A741E8DDB53}" type="datetime1">
              <a:rPr lang="en-US" smtClean="0"/>
              <a:t>5/23/2025</a:t>
            </a:fld>
            <a:endParaRPr lang="en-US"/>
          </a:p>
        </p:txBody>
      </p:sp>
    </p:spTree>
    <p:extLst>
      <p:ext uri="{BB962C8B-B14F-4D97-AF65-F5344CB8AC3E}">
        <p14:creationId xmlns:p14="http://schemas.microsoft.com/office/powerpoint/2010/main" val="416407909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ACAD2578-A4C0-427F-9604-B78E779B81E2}"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FC36E30-9BAA-4029-8C87-63C4E0C0CC0A}" type="datetime1">
              <a:rPr lang="en-US" smtClean="0"/>
              <a:t>5/23/2025</a:t>
            </a:fld>
            <a:endParaRPr lang="en-US"/>
          </a:p>
        </p:txBody>
      </p:sp>
    </p:spTree>
    <p:extLst>
      <p:ext uri="{BB962C8B-B14F-4D97-AF65-F5344CB8AC3E}">
        <p14:creationId xmlns:p14="http://schemas.microsoft.com/office/powerpoint/2010/main" val="223421911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ACAD2578-A4C0-427F-9604-B78E779B81E2}"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8F571EDE-E3EB-4D59-B284-4F948BF3FD46}" type="datetime1">
              <a:rPr lang="en-US" smtClean="0"/>
              <a:t>5/23/2025</a:t>
            </a:fld>
            <a:endParaRPr lang="en-US"/>
          </a:p>
        </p:txBody>
      </p:sp>
    </p:spTree>
    <p:extLst>
      <p:ext uri="{BB962C8B-B14F-4D97-AF65-F5344CB8AC3E}">
        <p14:creationId xmlns:p14="http://schemas.microsoft.com/office/powerpoint/2010/main" val="9681278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ACAD2578-A4C0-427F-9604-B78E779B81E2}"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F7FE7F3A-DAD7-402C-B6A5-06F5A9E399FB}" type="datetime1">
              <a:rPr lang="en-US" smtClean="0"/>
              <a:t>5/23/2025</a:t>
            </a:fld>
            <a:endParaRPr lang="en-US"/>
          </a:p>
        </p:txBody>
      </p:sp>
    </p:spTree>
    <p:extLst>
      <p:ext uri="{BB962C8B-B14F-4D97-AF65-F5344CB8AC3E}">
        <p14:creationId xmlns:p14="http://schemas.microsoft.com/office/powerpoint/2010/main" val="82469533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ACAD2578-A4C0-427F-9604-B78E779B81E2}"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6E7CA240-8F11-4434-B135-E8235FFA1E20}" type="datetime1">
              <a:rPr lang="en-US" smtClean="0"/>
              <a:t>5/23/2025</a:t>
            </a:fld>
            <a:endParaRPr lang="en-US"/>
          </a:p>
        </p:txBody>
      </p:sp>
    </p:spTree>
    <p:extLst>
      <p:ext uri="{BB962C8B-B14F-4D97-AF65-F5344CB8AC3E}">
        <p14:creationId xmlns:p14="http://schemas.microsoft.com/office/powerpoint/2010/main" val="362137932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ACAD2578-A4C0-427F-9604-B78E779B81E2}"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1E9035DC-1CF8-4E63-A3D5-C15B2DE931C5}" type="datetime1">
              <a:rPr lang="en-US" smtClean="0"/>
              <a:t>5/23/2025</a:t>
            </a:fld>
            <a:endParaRPr lang="en-US"/>
          </a:p>
        </p:txBody>
      </p:sp>
    </p:spTree>
    <p:extLst>
      <p:ext uri="{BB962C8B-B14F-4D97-AF65-F5344CB8AC3E}">
        <p14:creationId xmlns:p14="http://schemas.microsoft.com/office/powerpoint/2010/main" val="343848547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ACAD2578-A4C0-427F-9604-B78E779B81E2}"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1428FF02-5E8C-4F45-A856-D327DF8F8ADB}" type="datetime1">
              <a:rPr lang="en-US" smtClean="0"/>
              <a:t>5/23/2025</a:t>
            </a:fld>
            <a:endParaRPr lang="en-US"/>
          </a:p>
        </p:txBody>
      </p:sp>
    </p:spTree>
    <p:extLst>
      <p:ext uri="{BB962C8B-B14F-4D97-AF65-F5344CB8AC3E}">
        <p14:creationId xmlns:p14="http://schemas.microsoft.com/office/powerpoint/2010/main" val="127608729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B64001E-6DBF-4B1E-B928-68DEC0D104B5}" type="datetime1">
              <a:rPr lang="en-US" smtClean="0"/>
              <a:t>5/23/2025</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ACAD2578-A4C0-427F-9604-B78E779B81E2}" type="slidenum">
              <a:rPr lang="en-US" smtClean="0"/>
              <a:t>‹#›</a:t>
            </a:fld>
            <a:endParaRPr lang="en-US"/>
          </a:p>
        </p:txBody>
      </p:sp>
    </p:spTree>
    <p:extLst>
      <p:ext uri="{BB962C8B-B14F-4D97-AF65-F5344CB8AC3E}">
        <p14:creationId xmlns:p14="http://schemas.microsoft.com/office/powerpoint/2010/main" val="190735481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785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B4BD4656-76E5-40C4-B4A1-0FE5B8B96940}" type="datetime1">
              <a:rPr lang="en-US" smtClean="0"/>
              <a:t>5/23/2025</a:t>
            </a:fld>
            <a:endParaRPr lang="en-US"/>
          </a:p>
        </p:txBody>
      </p:sp>
    </p:spTree>
    <p:extLst>
      <p:ext uri="{BB962C8B-B14F-4D97-AF65-F5344CB8AC3E}">
        <p14:creationId xmlns:p14="http://schemas.microsoft.com/office/powerpoint/2010/main" val="7374832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1A41C91D-E845-4BD5-905C-759ACA754528}" type="datetime1">
              <a:rPr lang="en-US" smtClean="0"/>
              <a:t>5/23/2025</a:t>
            </a:fld>
            <a:endParaRPr lang="en-US"/>
          </a:p>
        </p:txBody>
      </p:sp>
    </p:spTree>
    <p:extLst>
      <p:ext uri="{BB962C8B-B14F-4D97-AF65-F5344CB8AC3E}">
        <p14:creationId xmlns:p14="http://schemas.microsoft.com/office/powerpoint/2010/main" val="21093944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884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43D2C6CF-E981-4731-BE46-F7804805DC8C}" type="datetime1">
              <a:rPr lang="en-US" smtClean="0"/>
              <a:t>5/23/2025</a:t>
            </a:fld>
            <a:endParaRPr lang="en-US"/>
          </a:p>
        </p:txBody>
      </p:sp>
    </p:spTree>
    <p:extLst>
      <p:ext uri="{BB962C8B-B14F-4D97-AF65-F5344CB8AC3E}">
        <p14:creationId xmlns:p14="http://schemas.microsoft.com/office/powerpoint/2010/main" val="389581304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ACAD2578-A4C0-427F-9604-B78E779B81E2}"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51282D91-C81A-40D7-B01F-CC03BE12EA88}" type="datetime1">
              <a:rPr lang="en-US" smtClean="0"/>
              <a:t>5/23/2025</a:t>
            </a:fld>
            <a:endParaRPr lang="en-US"/>
          </a:p>
        </p:txBody>
      </p:sp>
    </p:spTree>
    <p:extLst>
      <p:ext uri="{BB962C8B-B14F-4D97-AF65-F5344CB8AC3E}">
        <p14:creationId xmlns:p14="http://schemas.microsoft.com/office/powerpoint/2010/main" val="3227727989"/>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ACAD2578-A4C0-427F-9604-B78E779B81E2}"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2973FC43-170F-4CA6-9123-10A77752F2BF}" type="datetime1">
              <a:rPr lang="en-US" smtClean="0"/>
              <a:t>5/23/2025</a:t>
            </a:fld>
            <a:endParaRPr lang="en-US"/>
          </a:p>
        </p:txBody>
      </p:sp>
    </p:spTree>
    <p:extLst>
      <p:ext uri="{BB962C8B-B14F-4D97-AF65-F5344CB8AC3E}">
        <p14:creationId xmlns:p14="http://schemas.microsoft.com/office/powerpoint/2010/main" val="3847624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sldNum="0" hdr="0" ftr="0" dt="0"/>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stearns@umich.edu"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hyperlink" Target="https://cyber.harvard.edu/archived_content/people/reagle/agents-19990524.html#_Etymology"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nuclear-explosion-png/download/54865" TargetMode="External"/><Relationship Id="rId2"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hyperlink" Target="https://svgsilh.com/image/2029539.html"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hyperlink" Target="https://game-icons.net/1x1/delapouite/silver-bullet.html" TargetMode="External"/><Relationship Id="rId3" Type="http://schemas.openxmlformats.org/officeDocument/2006/relationships/hyperlink" Target="https://www.pngall.com/nuclear-explosion-png/download/54865" TargetMode="External"/><Relationship Id="rId7"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hyperlink" Target="https://pxhere.com/da/photo/772531" TargetMode="External"/><Relationship Id="rId10" Type="http://schemas.openxmlformats.org/officeDocument/2006/relationships/hyperlink" Target="https://svgsilh.com/image/2029539.html" TargetMode="External"/><Relationship Id="rId4" Type="http://schemas.openxmlformats.org/officeDocument/2006/relationships/image" Target="../media/image7.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hyperlink" Target="https://www.pngall.com/nuclear-explosion-png/download/54865" TargetMode="Externa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hyperlink" Target="https://www.pngall.com/nuclear-explosion-png/download/54865" TargetMode="Externa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pngimg.com/download/10960" TargetMode="External"/><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hyperlink" Target="https://www.flickr.com/photos/evdaimon/337759836" TargetMode="External"/><Relationship Id="rId5" Type="http://schemas.microsoft.com/office/2007/relationships/hdphoto" Target="../media/hdphoto3.wdp"/><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hyperlink" Target="https://www.uipath.com/assets/downloads/agentic-ai-research-report" TargetMode="External"/><Relationship Id="rId2" Type="http://schemas.openxmlformats.org/officeDocument/2006/relationships/hyperlink" Target="https://aws.amazon.com/what-is/ai-agents/" TargetMode="External"/><Relationship Id="rId1" Type="http://schemas.openxmlformats.org/officeDocument/2006/relationships/slideLayout" Target="../slideLayouts/slideLayout11.xml"/><Relationship Id="rId6" Type="http://schemas.openxmlformats.org/officeDocument/2006/relationships/hyperlink" Target="https://medium.com/codex/what-are-ai-agents-your-step-by-step-guide-to-build-your-own-df54193e2de3" TargetMode="External"/><Relationship Id="rId5" Type="http://schemas.openxmlformats.org/officeDocument/2006/relationships/hyperlink" Target="https://youtu.be/9_IptycUjU0?feature=shared&amp;t=458" TargetMode="External"/><Relationship Id="rId4" Type="http://schemas.openxmlformats.org/officeDocument/2006/relationships/hyperlink" Target="https://www.youtube.com/live/0p3S56JnTCg?feature=shared&amp;t=23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forbes.com/sites/jodiecook/2025/03/14/what-is-an-ai-agent-5-practical-ways-to-use-them-in-your-business/" TargetMode="External"/><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uipath.com/assets/downloads/agentic-ai-research-report" TargetMode="External"/><Relationship Id="rId7" Type="http://schemas.openxmlformats.org/officeDocument/2006/relationships/image" Target="../media/image10.png"/><Relationship Id="rId2" Type="http://schemas.openxmlformats.org/officeDocument/2006/relationships/hyperlink" Target="https://aws.amazon.com/what-is/ai-agents/" TargetMode="External"/><Relationship Id="rId1" Type="http://schemas.openxmlformats.org/officeDocument/2006/relationships/slideLayout" Target="../slideLayouts/slideLayout11.xml"/><Relationship Id="rId6" Type="http://schemas.openxmlformats.org/officeDocument/2006/relationships/hyperlink" Target="https://medium.com/codex/what-are-ai-agents-your-step-by-step-guide-to-build-your-own-df54193e2de3" TargetMode="External"/><Relationship Id="rId5" Type="http://schemas.openxmlformats.org/officeDocument/2006/relationships/hyperlink" Target="https://youtu.be/9_IptycUjU0?feature=shared&amp;t=458" TargetMode="External"/><Relationship Id="rId4" Type="http://schemas.openxmlformats.org/officeDocument/2006/relationships/hyperlink" Target="https://www.youtube.com/live/0p3S56JnTCg?feature=shared&amp;t=235" TargetMode="Externa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A4BE70-DF2F-77CF-15ED-15775AE0D047}"/>
              </a:ext>
            </a:extLst>
          </p:cNvPr>
          <p:cNvSpPr>
            <a:spLocks noGrp="1"/>
          </p:cNvSpPr>
          <p:nvPr>
            <p:ph type="title"/>
          </p:nvPr>
        </p:nvSpPr>
        <p:spPr>
          <a:xfrm>
            <a:off x="463462" y="3198184"/>
            <a:ext cx="4709160" cy="1121846"/>
          </a:xfrm>
        </p:spPr>
        <p:txBody>
          <a:bodyPr/>
          <a:lstStyle/>
          <a:p>
            <a:r>
              <a:rPr lang="en-US" dirty="0"/>
              <a:t>“Agentic AI”</a:t>
            </a:r>
            <a:br>
              <a:rPr lang="en-US" dirty="0"/>
            </a:br>
            <a:r>
              <a:rPr lang="en-US" sz="3600" dirty="0"/>
              <a:t>Industry Definitions</a:t>
            </a:r>
          </a:p>
        </p:txBody>
      </p:sp>
      <p:sp>
        <p:nvSpPr>
          <p:cNvPr id="5" name="Text Placeholder 4">
            <a:extLst>
              <a:ext uri="{FF2B5EF4-FFF2-40B4-BE49-F238E27FC236}">
                <a16:creationId xmlns:a16="http://schemas.microsoft.com/office/drawing/2014/main" id="{3360708A-C8E9-6317-E903-7AD700523192}"/>
              </a:ext>
            </a:extLst>
          </p:cNvPr>
          <p:cNvSpPr>
            <a:spLocks noGrp="1"/>
          </p:cNvSpPr>
          <p:nvPr>
            <p:ph type="body" sz="quarter" idx="10"/>
          </p:nvPr>
        </p:nvSpPr>
        <p:spPr>
          <a:xfrm>
            <a:off x="463462" y="4635651"/>
            <a:ext cx="4709160" cy="553998"/>
          </a:xfrm>
        </p:spPr>
        <p:txBody>
          <a:bodyPr/>
          <a:lstStyle/>
          <a:p>
            <a:r>
              <a:rPr lang="en-US" dirty="0"/>
              <a:t>Bryan Stearns, </a:t>
            </a:r>
            <a:br>
              <a:rPr lang="en-US" dirty="0"/>
            </a:br>
            <a:r>
              <a:rPr lang="en-US" dirty="0">
                <a:hlinkClick r:id="rId2"/>
              </a:rPr>
              <a:t>stearns@umich.edu</a:t>
            </a:r>
            <a:r>
              <a:rPr lang="en-US" dirty="0"/>
              <a:t> </a:t>
            </a:r>
          </a:p>
        </p:txBody>
      </p:sp>
      <p:sp>
        <p:nvSpPr>
          <p:cNvPr id="6" name="Text Placeholder 5">
            <a:extLst>
              <a:ext uri="{FF2B5EF4-FFF2-40B4-BE49-F238E27FC236}">
                <a16:creationId xmlns:a16="http://schemas.microsoft.com/office/drawing/2014/main" id="{271BC1EF-2D79-D9A5-9F7A-44D72821FE3F}"/>
              </a:ext>
            </a:extLst>
          </p:cNvPr>
          <p:cNvSpPr>
            <a:spLocks noGrp="1"/>
          </p:cNvSpPr>
          <p:nvPr>
            <p:ph type="body" sz="quarter" idx="11"/>
          </p:nvPr>
        </p:nvSpPr>
        <p:spPr/>
        <p:txBody>
          <a:bodyPr/>
          <a:lstStyle/>
          <a:p>
            <a:r>
              <a:rPr lang="en-US" dirty="0"/>
              <a:t>45</a:t>
            </a:r>
            <a:r>
              <a:rPr lang="en-US" baseline="30000" dirty="0"/>
              <a:t>th</a:t>
            </a:r>
            <a:r>
              <a:rPr lang="en-US" dirty="0"/>
              <a:t> Soar Workshop, May 5</a:t>
            </a:r>
            <a:r>
              <a:rPr lang="en-US" baseline="30000" dirty="0"/>
              <a:t>th</a:t>
            </a:r>
            <a:r>
              <a:rPr lang="en-US" dirty="0"/>
              <a:t> 2025</a:t>
            </a:r>
          </a:p>
        </p:txBody>
      </p:sp>
      <p:pic>
        <p:nvPicPr>
          <p:cNvPr id="11" name="Picture Placeholder 10">
            <a:extLst>
              <a:ext uri="{FF2B5EF4-FFF2-40B4-BE49-F238E27FC236}">
                <a16:creationId xmlns:a16="http://schemas.microsoft.com/office/drawing/2014/main" id="{10D4F543-6FD7-C358-B04F-5189707019F5}"/>
              </a:ext>
            </a:extLst>
          </p:cNvPr>
          <p:cNvPicPr>
            <a:picLocks noGrp="1" noChangeAspect="1"/>
          </p:cNvPicPr>
          <p:nvPr>
            <p:ph type="pic" sz="quarter" idx="15"/>
          </p:nvPr>
        </p:nvPicPr>
        <p:blipFill>
          <a:blip r:embed="rId3"/>
          <a:srcRect l="5439" r="13685"/>
          <a:stretch/>
        </p:blipFill>
        <p:spPr>
          <a:xfrm>
            <a:off x="6032150" y="0"/>
            <a:ext cx="6159851" cy="6858000"/>
          </a:xfrm>
        </p:spPr>
      </p:pic>
    </p:spTree>
    <p:extLst>
      <p:ext uri="{BB962C8B-B14F-4D97-AF65-F5344CB8AC3E}">
        <p14:creationId xmlns:p14="http://schemas.microsoft.com/office/powerpoint/2010/main" val="1570313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69789-0619-C3AF-7299-741AE2231B2D}"/>
              </a:ext>
            </a:extLst>
          </p:cNvPr>
          <p:cNvSpPr>
            <a:spLocks noGrp="1"/>
          </p:cNvSpPr>
          <p:nvPr>
            <p:ph type="title"/>
          </p:nvPr>
        </p:nvSpPr>
        <p:spPr/>
        <p:txBody>
          <a:bodyPr/>
          <a:lstStyle/>
          <a:p>
            <a:r>
              <a:rPr lang="en-US" dirty="0"/>
              <a:t>Problem with New Terminology</a:t>
            </a:r>
          </a:p>
        </p:txBody>
      </p:sp>
      <p:sp>
        <p:nvSpPr>
          <p:cNvPr id="3" name="Content Placeholder 2">
            <a:extLst>
              <a:ext uri="{FF2B5EF4-FFF2-40B4-BE49-F238E27FC236}">
                <a16:creationId xmlns:a16="http://schemas.microsoft.com/office/drawing/2014/main" id="{12C22AEE-639D-0E18-18FD-CD76723AC0D1}"/>
              </a:ext>
            </a:extLst>
          </p:cNvPr>
          <p:cNvSpPr>
            <a:spLocks noGrp="1"/>
          </p:cNvSpPr>
          <p:nvPr>
            <p:ph idx="1"/>
          </p:nvPr>
        </p:nvSpPr>
        <p:spPr/>
        <p:txBody>
          <a:bodyPr>
            <a:normAutofit lnSpcReduction="10000"/>
          </a:bodyPr>
          <a:lstStyle/>
          <a:p>
            <a:r>
              <a:rPr lang="en-US" sz="2000" dirty="0"/>
              <a:t>Language changes all the time.</a:t>
            </a:r>
          </a:p>
          <a:p>
            <a:r>
              <a:rPr lang="en-US" sz="2000" dirty="0"/>
              <a:t>Why not embrace the new terminology as it becomes dominant?</a:t>
            </a:r>
          </a:p>
          <a:p>
            <a:endParaRPr lang="en-US" sz="2000" dirty="0"/>
          </a:p>
          <a:p>
            <a:r>
              <a:rPr lang="en-US" sz="2000" dirty="0"/>
              <a:t>LLM definition in </a:t>
            </a:r>
            <a:r>
              <a:rPr lang="en-US" sz="2000" b="1" dirty="0"/>
              <a:t>the same technical context</a:t>
            </a:r>
            <a:r>
              <a:rPr lang="en-US" sz="2000" dirty="0"/>
              <a:t> (AI tech) as prior definitions</a:t>
            </a:r>
          </a:p>
          <a:p>
            <a:pPr marL="285750" indent="-285750">
              <a:buFont typeface="Arial" panose="020B0604020202020204" pitchFamily="34" charset="0"/>
              <a:buChar char="•"/>
            </a:pPr>
            <a:r>
              <a:rPr lang="en-US" sz="2000" dirty="0"/>
              <a:t>Particularly: Dominant </a:t>
            </a:r>
            <a:r>
              <a:rPr lang="en-US" sz="2000" i="1" dirty="0"/>
              <a:t>Russel &amp; Norvig</a:t>
            </a:r>
            <a:r>
              <a:rPr lang="en-US" sz="2000" dirty="0"/>
              <a:t> Textbook definition</a:t>
            </a:r>
          </a:p>
          <a:p>
            <a:pPr marL="285750" indent="-285750">
              <a:buFont typeface="Arial" panose="020B0604020202020204" pitchFamily="34" charset="0"/>
              <a:buChar char="•"/>
            </a:pPr>
            <a:r>
              <a:rPr lang="en-US" sz="2000" dirty="0"/>
              <a:t>Context can’t differentiate which sense is meant!</a:t>
            </a:r>
          </a:p>
          <a:p>
            <a:pPr marL="285750" indent="-285750">
              <a:buFont typeface="Arial" panose="020B0604020202020204" pitchFamily="34" charset="0"/>
              <a:buChar char="•"/>
            </a:pPr>
            <a:r>
              <a:rPr lang="en-US" sz="2000" dirty="0"/>
              <a:t>Have to rename prior AI “agent” software to conform to new definition?</a:t>
            </a:r>
          </a:p>
          <a:p>
            <a:pPr marL="285750" indent="-285750">
              <a:buFont typeface="Arial" panose="020B0604020202020204" pitchFamily="34" charset="0"/>
              <a:buChar char="•"/>
            </a:pPr>
            <a:endParaRPr lang="en-US" sz="2000" dirty="0"/>
          </a:p>
          <a:p>
            <a:r>
              <a:rPr lang="en-US" sz="2000" dirty="0"/>
              <a:t>Need different context to make new definition without confusion</a:t>
            </a:r>
          </a:p>
          <a:p>
            <a:pPr marL="285750" indent="-285750">
              <a:buFont typeface="Arial" panose="020B0604020202020204" pitchFamily="34" charset="0"/>
              <a:buChar char="•"/>
            </a:pPr>
            <a:r>
              <a:rPr lang="en-US" sz="2000" dirty="0"/>
              <a:t>Computer networking has own sense of “agent” that has happily coexisted.</a:t>
            </a:r>
            <a:r>
              <a:rPr lang="en-US" sz="2000" kern="100" baseline="30000" dirty="0">
                <a:latin typeface="Arial" panose="020B0604020202020204" pitchFamily="34" charset="0"/>
                <a:ea typeface="Arial" panose="020B0604020202020204" pitchFamily="34" charset="0"/>
                <a:cs typeface="Arial" panose="020B0604020202020204" pitchFamily="34" charset="0"/>
              </a:rPr>
              <a:t>1</a:t>
            </a:r>
          </a:p>
          <a:p>
            <a:pPr marL="285750" indent="-285750">
              <a:buFont typeface="Arial" panose="020B0604020202020204" pitchFamily="34" charset="0"/>
              <a:buChar char="•"/>
            </a:pPr>
            <a:r>
              <a:rPr lang="en-US" sz="2000" kern="100" dirty="0">
                <a:latin typeface="Arial" panose="020B0604020202020204" pitchFamily="34" charset="0"/>
                <a:ea typeface="Arial" panose="020B0604020202020204" pitchFamily="34" charset="0"/>
                <a:cs typeface="Arial" panose="020B0604020202020204" pitchFamily="34" charset="0"/>
              </a:rPr>
              <a:t>Is a special context within technology conversations</a:t>
            </a:r>
          </a:p>
          <a:p>
            <a:pPr marL="285750" indent="-285750">
              <a:buFont typeface="Arial" panose="020B0604020202020204" pitchFamily="34" charset="0"/>
              <a:buChar char="•"/>
            </a:pPr>
            <a:endParaRPr lang="en-US" sz="2000" kern="100" baseline="30000" dirty="0">
              <a:latin typeface="Arial" panose="020B0604020202020204" pitchFamily="34" charset="0"/>
              <a:cs typeface="Arial" panose="020B0604020202020204" pitchFamily="34" charset="0"/>
            </a:endParaRPr>
          </a:p>
          <a:p>
            <a:endParaRPr lang="en-US" sz="2000" dirty="0"/>
          </a:p>
        </p:txBody>
      </p:sp>
      <p:sp>
        <p:nvSpPr>
          <p:cNvPr id="4" name="Content Placeholder 2">
            <a:extLst>
              <a:ext uri="{FF2B5EF4-FFF2-40B4-BE49-F238E27FC236}">
                <a16:creationId xmlns:a16="http://schemas.microsoft.com/office/drawing/2014/main" id="{D8C92C7F-9B9F-CA4F-A072-E3E809ED1A78}"/>
              </a:ext>
            </a:extLst>
          </p:cNvPr>
          <p:cNvSpPr txBox="1">
            <a:spLocks/>
          </p:cNvSpPr>
          <p:nvPr/>
        </p:nvSpPr>
        <p:spPr bwMode="gray">
          <a:xfrm>
            <a:off x="1524000" y="6031345"/>
            <a:ext cx="9144000" cy="271016"/>
          </a:xfrm>
          <a:prstGeom prst="rect">
            <a:avLst/>
          </a:prstGeom>
        </p:spPr>
        <p:txBody>
          <a:bodyPr vert="horz" lIns="0" tIns="0" rIns="0" bIns="0" rtlCol="0">
            <a:normAutofit fontScale="85000"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100" baseline="30000" dirty="0">
                <a:latin typeface="Arial" panose="020B0604020202020204" pitchFamily="34" charset="0"/>
                <a:ea typeface="Arial" panose="020B0604020202020204" pitchFamily="34" charset="0"/>
                <a:cs typeface="Arial" panose="020B0604020202020204" pitchFamily="34" charset="0"/>
              </a:rPr>
              <a:t>1</a:t>
            </a:r>
            <a:r>
              <a:rPr lang="en-US" kern="100" dirty="0">
                <a:latin typeface="Arial" panose="020B0604020202020204" pitchFamily="34" charset="0"/>
                <a:ea typeface="Arial" panose="020B0604020202020204" pitchFamily="34" charset="0"/>
                <a:cs typeface="Arial" panose="020B0604020202020204" pitchFamily="34" charset="0"/>
              </a:rPr>
              <a:t>See </a:t>
            </a:r>
            <a:r>
              <a:rPr lang="en-US" sz="1800" u="sng" dirty="0">
                <a:solidFill>
                  <a:srgbClr val="467886"/>
                </a:solidFill>
                <a:effectLst/>
                <a:latin typeface="Arial" panose="020B0604020202020204" pitchFamily="34" charset="0"/>
                <a:ea typeface="Arial" panose="020B0604020202020204" pitchFamily="34" charset="0"/>
                <a:hlinkClick r:id="rId2"/>
              </a:rPr>
              <a:t>https://cyber.harvard.edu/archived_content/people/reagle/agents-19990524.html#_Etymology</a:t>
            </a:r>
            <a:endParaRPr lang="en-US" kern="100" dirty="0">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1591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5E6D01-CA46-B1CA-B530-4168B64302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83A65E-38D2-D9F9-765E-B4E1329FD397}"/>
              </a:ext>
            </a:extLst>
          </p:cNvPr>
          <p:cNvSpPr>
            <a:spLocks noGrp="1"/>
          </p:cNvSpPr>
          <p:nvPr>
            <p:ph type="title"/>
          </p:nvPr>
        </p:nvSpPr>
        <p:spPr/>
        <p:txBody>
          <a:bodyPr/>
          <a:lstStyle/>
          <a:p>
            <a:r>
              <a:rPr lang="en-US" dirty="0"/>
              <a:t>Part 1: The Leading Uses of “Agent”</a:t>
            </a:r>
          </a:p>
        </p:txBody>
      </p:sp>
      <p:sp>
        <p:nvSpPr>
          <p:cNvPr id="3" name="Content Placeholder 2">
            <a:extLst>
              <a:ext uri="{FF2B5EF4-FFF2-40B4-BE49-F238E27FC236}">
                <a16:creationId xmlns:a16="http://schemas.microsoft.com/office/drawing/2014/main" id="{78C7D4CE-9657-2EFD-D0A0-59BED6B2096A}"/>
              </a:ext>
            </a:extLst>
          </p:cNvPr>
          <p:cNvSpPr>
            <a:spLocks noGrp="1"/>
          </p:cNvSpPr>
          <p:nvPr>
            <p:ph idx="1"/>
          </p:nvPr>
        </p:nvSpPr>
        <p:spPr>
          <a:xfrm>
            <a:off x="860642" y="1557210"/>
            <a:ext cx="9144000" cy="3930085"/>
          </a:xfrm>
        </p:spPr>
        <p:txBody>
          <a:bodyPr>
            <a:normAutofit/>
          </a:bodyPr>
          <a:lstStyle/>
          <a:p>
            <a:pPr marL="342900" indent="-342900">
              <a:buAutoNum type="arabicPeriod"/>
            </a:pPr>
            <a:r>
              <a:rPr lang="en-US" sz="2400" b="1" dirty="0"/>
              <a:t>Textbook Agent</a:t>
            </a:r>
          </a:p>
          <a:p>
            <a:pPr marL="571500" lvl="1" indent="-342900"/>
            <a:r>
              <a:rPr lang="en-US" sz="2400" dirty="0"/>
              <a:t>“Just read Russel &amp; Norvig’s </a:t>
            </a:r>
            <a:r>
              <a:rPr lang="en-US" sz="2400" i="1" dirty="0"/>
              <a:t>AI A Modern Approach</a:t>
            </a:r>
            <a:r>
              <a:rPr lang="en-US" sz="2400" dirty="0"/>
              <a:t>.”</a:t>
            </a:r>
          </a:p>
          <a:p>
            <a:pPr marL="342900" indent="-342900">
              <a:buAutoNum type="arabicPeriod"/>
            </a:pPr>
            <a:r>
              <a:rPr lang="en-US" sz="2400" b="1" dirty="0"/>
              <a:t>Multi-Agent Agent</a:t>
            </a:r>
          </a:p>
          <a:p>
            <a:pPr marL="571500" lvl="1" indent="-342900"/>
            <a:r>
              <a:rPr lang="en-US" sz="2400" dirty="0"/>
              <a:t>“Agents are the parts of multi-agent systems!”</a:t>
            </a:r>
          </a:p>
          <a:p>
            <a:pPr marL="342900" indent="-342900">
              <a:buAutoNum type="arabicPeriod"/>
            </a:pPr>
            <a:r>
              <a:rPr lang="en-US" sz="2400" b="1" dirty="0"/>
              <a:t>Human-like Decision Agent</a:t>
            </a:r>
          </a:p>
          <a:p>
            <a:pPr marL="571500" lvl="1" indent="-342900"/>
            <a:r>
              <a:rPr lang="en-US" sz="2400" dirty="0"/>
              <a:t>“Can’t put my finger on it, but it’s like how humans can do…”</a:t>
            </a:r>
          </a:p>
          <a:p>
            <a:pPr marL="342900" indent="-342900">
              <a:buAutoNum type="arabicPeriod"/>
            </a:pPr>
            <a:r>
              <a:rPr lang="en-US" sz="2400" b="1" dirty="0"/>
              <a:t>LLM Agent</a:t>
            </a:r>
          </a:p>
          <a:p>
            <a:pPr marL="571500" lvl="1" indent="-342900"/>
            <a:r>
              <a:rPr lang="en-US" sz="2400" dirty="0"/>
              <a:t>“Agents are LLMs that can take actions using tools.”</a:t>
            </a:r>
          </a:p>
          <a:p>
            <a:pPr marL="342900" indent="-342900">
              <a:buAutoNum type="arabicPeriod"/>
            </a:pPr>
            <a:endParaRPr lang="en-US" sz="2400" dirty="0"/>
          </a:p>
          <a:p>
            <a:endParaRPr lang="en-US" sz="2400" dirty="0"/>
          </a:p>
        </p:txBody>
      </p:sp>
      <p:grpSp>
        <p:nvGrpSpPr>
          <p:cNvPr id="13" name="Group 12">
            <a:extLst>
              <a:ext uri="{FF2B5EF4-FFF2-40B4-BE49-F238E27FC236}">
                <a16:creationId xmlns:a16="http://schemas.microsoft.com/office/drawing/2014/main" id="{10EED6A4-7376-FE43-8FC7-612432651F4B}"/>
              </a:ext>
            </a:extLst>
          </p:cNvPr>
          <p:cNvGrpSpPr/>
          <p:nvPr/>
        </p:nvGrpSpPr>
        <p:grpSpPr>
          <a:xfrm>
            <a:off x="10516440" y="1557210"/>
            <a:ext cx="631851" cy="616274"/>
            <a:chOff x="8540686" y="2752628"/>
            <a:chExt cx="2039330" cy="1989054"/>
          </a:xfrm>
        </p:grpSpPr>
        <p:sp>
          <p:nvSpPr>
            <p:cNvPr id="14" name="Oval 13">
              <a:extLst>
                <a:ext uri="{FF2B5EF4-FFF2-40B4-BE49-F238E27FC236}">
                  <a16:creationId xmlns:a16="http://schemas.microsoft.com/office/drawing/2014/main" id="{1750FD1B-3719-FB2F-9325-7444A06F28FD}"/>
                </a:ext>
              </a:extLst>
            </p:cNvPr>
            <p:cNvSpPr/>
            <p:nvPr/>
          </p:nvSpPr>
          <p:spPr bwMode="gray">
            <a:xfrm>
              <a:off x="8540686" y="2752628"/>
              <a:ext cx="2039330" cy="198905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5" name="Picture 14" descr="A black background with a black square&#10;&#10;AI-generated content may be incorrect.">
              <a:extLst>
                <a:ext uri="{FF2B5EF4-FFF2-40B4-BE49-F238E27FC236}">
                  <a16:creationId xmlns:a16="http://schemas.microsoft.com/office/drawing/2014/main" id="{1311EED2-9A62-36F4-8243-F8A46335D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grpSp>
        <p:nvGrpSpPr>
          <p:cNvPr id="46" name="Group 45">
            <a:extLst>
              <a:ext uri="{FF2B5EF4-FFF2-40B4-BE49-F238E27FC236}">
                <a16:creationId xmlns:a16="http://schemas.microsoft.com/office/drawing/2014/main" id="{133ABF13-95E1-97E6-BC8B-108A11A2A3C1}"/>
              </a:ext>
            </a:extLst>
          </p:cNvPr>
          <p:cNvGrpSpPr/>
          <p:nvPr/>
        </p:nvGrpSpPr>
        <p:grpSpPr>
          <a:xfrm>
            <a:off x="10516440" y="2517042"/>
            <a:ext cx="631851" cy="616274"/>
            <a:chOff x="10036149" y="2517042"/>
            <a:chExt cx="631851" cy="616274"/>
          </a:xfrm>
        </p:grpSpPr>
        <p:sp>
          <p:nvSpPr>
            <p:cNvPr id="47" name="Oval 46">
              <a:extLst>
                <a:ext uri="{FF2B5EF4-FFF2-40B4-BE49-F238E27FC236}">
                  <a16:creationId xmlns:a16="http://schemas.microsoft.com/office/drawing/2014/main" id="{A6D2802B-B4DB-A8D2-AD35-DA7C967B1E7E}"/>
                </a:ext>
              </a:extLst>
            </p:cNvPr>
            <p:cNvSpPr/>
            <p:nvPr/>
          </p:nvSpPr>
          <p:spPr bwMode="gray">
            <a:xfrm>
              <a:off x="10036149" y="2517042"/>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48" name="Picture 47" descr="A black background with a black square&#10;&#10;AI-generated content may be incorrect.">
              <a:extLst>
                <a:ext uri="{FF2B5EF4-FFF2-40B4-BE49-F238E27FC236}">
                  <a16:creationId xmlns:a16="http://schemas.microsoft.com/office/drawing/2014/main" id="{2420D17D-5D3F-3903-4D86-08549319D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9110" y="2592215"/>
              <a:ext cx="465928" cy="465928"/>
            </a:xfrm>
            <a:prstGeom prst="rect">
              <a:avLst/>
            </a:prstGeom>
          </p:spPr>
        </p:pic>
      </p:grpSp>
      <p:grpSp>
        <p:nvGrpSpPr>
          <p:cNvPr id="49" name="Group 48">
            <a:extLst>
              <a:ext uri="{FF2B5EF4-FFF2-40B4-BE49-F238E27FC236}">
                <a16:creationId xmlns:a16="http://schemas.microsoft.com/office/drawing/2014/main" id="{CA1FE2F5-491A-AE7D-7C96-5F417E7C5104}"/>
              </a:ext>
            </a:extLst>
          </p:cNvPr>
          <p:cNvGrpSpPr/>
          <p:nvPr/>
        </p:nvGrpSpPr>
        <p:grpSpPr>
          <a:xfrm>
            <a:off x="10516440" y="4436706"/>
            <a:ext cx="631851" cy="616274"/>
            <a:chOff x="10036149" y="4436706"/>
            <a:chExt cx="631851" cy="616274"/>
          </a:xfrm>
        </p:grpSpPr>
        <p:sp>
          <p:nvSpPr>
            <p:cNvPr id="50" name="Oval 49">
              <a:extLst>
                <a:ext uri="{FF2B5EF4-FFF2-40B4-BE49-F238E27FC236}">
                  <a16:creationId xmlns:a16="http://schemas.microsoft.com/office/drawing/2014/main" id="{64ADA4E9-3A37-6A43-CD5F-01FDD65CD7EE}"/>
                </a:ext>
              </a:extLst>
            </p:cNvPr>
            <p:cNvSpPr/>
            <p:nvPr/>
          </p:nvSpPr>
          <p:spPr bwMode="gray">
            <a:xfrm>
              <a:off x="10036149" y="4436706"/>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51" name="Picture 50" descr="A black background with a black square&#10;&#10;AI-generated content may be incorrect.">
              <a:extLst>
                <a:ext uri="{FF2B5EF4-FFF2-40B4-BE49-F238E27FC236}">
                  <a16:creationId xmlns:a16="http://schemas.microsoft.com/office/drawing/2014/main" id="{7517DDEE-7683-9A38-D03C-2A3D04822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grpSp>
        <p:nvGrpSpPr>
          <p:cNvPr id="52" name="Group 51">
            <a:extLst>
              <a:ext uri="{FF2B5EF4-FFF2-40B4-BE49-F238E27FC236}">
                <a16:creationId xmlns:a16="http://schemas.microsoft.com/office/drawing/2014/main" id="{B6D9A9F9-FA02-D7A6-D3C2-8BC6389DE8BC}"/>
              </a:ext>
            </a:extLst>
          </p:cNvPr>
          <p:cNvGrpSpPr/>
          <p:nvPr/>
        </p:nvGrpSpPr>
        <p:grpSpPr>
          <a:xfrm>
            <a:off x="10516440" y="3476874"/>
            <a:ext cx="631851" cy="616274"/>
            <a:chOff x="10036149" y="3476874"/>
            <a:chExt cx="631851" cy="616274"/>
          </a:xfrm>
        </p:grpSpPr>
        <p:sp>
          <p:nvSpPr>
            <p:cNvPr id="53" name="Oval 52">
              <a:extLst>
                <a:ext uri="{FF2B5EF4-FFF2-40B4-BE49-F238E27FC236}">
                  <a16:creationId xmlns:a16="http://schemas.microsoft.com/office/drawing/2014/main" id="{46ADD81C-0632-FA25-24F2-280AE9A210FB}"/>
                </a:ext>
              </a:extLst>
            </p:cNvPr>
            <p:cNvSpPr/>
            <p:nvPr/>
          </p:nvSpPr>
          <p:spPr bwMode="gray">
            <a:xfrm>
              <a:off x="10036149" y="3476874"/>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54" name="Picture 53" descr="A black background with a black square&#10;&#10;AI-generated content may be incorrect.">
              <a:extLst>
                <a:ext uri="{FF2B5EF4-FFF2-40B4-BE49-F238E27FC236}">
                  <a16:creationId xmlns:a16="http://schemas.microsoft.com/office/drawing/2014/main" id="{1617C5D5-73C6-9D6A-DB7F-243BBBD7A1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p:spPr>
        </p:pic>
      </p:grpSp>
    </p:spTree>
    <p:extLst>
      <p:ext uri="{BB962C8B-B14F-4D97-AF65-F5344CB8AC3E}">
        <p14:creationId xmlns:p14="http://schemas.microsoft.com/office/powerpoint/2010/main" val="3602186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BA0B7-FCB6-D509-5459-1B4D650E4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61BAB-C0FF-D245-C768-405AEC221362}"/>
              </a:ext>
            </a:extLst>
          </p:cNvPr>
          <p:cNvSpPr>
            <a:spLocks noGrp="1"/>
          </p:cNvSpPr>
          <p:nvPr>
            <p:ph type="title"/>
          </p:nvPr>
        </p:nvSpPr>
        <p:spPr/>
        <p:txBody>
          <a:bodyPr/>
          <a:lstStyle/>
          <a:p>
            <a:r>
              <a:rPr lang="en-US" dirty="0"/>
              <a:t>The “Textbook Agent” Sense</a:t>
            </a:r>
          </a:p>
        </p:txBody>
      </p:sp>
      <p:sp>
        <p:nvSpPr>
          <p:cNvPr id="3" name="Content Placeholder 2">
            <a:extLst>
              <a:ext uri="{FF2B5EF4-FFF2-40B4-BE49-F238E27FC236}">
                <a16:creationId xmlns:a16="http://schemas.microsoft.com/office/drawing/2014/main" id="{93A37706-E1B3-C501-0888-6E5EA2160448}"/>
              </a:ext>
            </a:extLst>
          </p:cNvPr>
          <p:cNvSpPr>
            <a:spLocks noGrp="1"/>
          </p:cNvSpPr>
          <p:nvPr>
            <p:ph idx="1"/>
          </p:nvPr>
        </p:nvSpPr>
        <p:spPr>
          <a:xfrm>
            <a:off x="860642" y="1557210"/>
            <a:ext cx="9144000" cy="3930085"/>
          </a:xfrm>
        </p:spPr>
        <p:txBody>
          <a:bodyPr>
            <a:normAutofit/>
          </a:bodyPr>
          <a:lstStyle/>
          <a:p>
            <a:pPr marL="342900" indent="-342900">
              <a:buAutoNum type="arabicPeriod"/>
            </a:pPr>
            <a:r>
              <a:rPr lang="en-US" sz="2400" b="1" dirty="0"/>
              <a:t>Textbook Agent</a:t>
            </a:r>
          </a:p>
          <a:p>
            <a:pPr marL="571500" lvl="1" indent="-342900"/>
            <a:r>
              <a:rPr lang="en-US" sz="2400" dirty="0"/>
              <a:t>“Just read Russel &amp; Norvig’s </a:t>
            </a:r>
            <a:r>
              <a:rPr lang="en-US" sz="2400" i="1" dirty="0"/>
              <a:t>AI A Modern Approach</a:t>
            </a:r>
            <a:r>
              <a:rPr lang="en-US" sz="2400" dirty="0"/>
              <a:t>.”</a:t>
            </a:r>
          </a:p>
          <a:p>
            <a:pPr marL="342900" indent="-342900">
              <a:buAutoNum type="arabicPeriod"/>
            </a:pPr>
            <a:r>
              <a:rPr lang="en-US" sz="2400" b="1" dirty="0"/>
              <a:t>Multi-Agent Agent</a:t>
            </a:r>
          </a:p>
          <a:p>
            <a:pPr marL="571500" lvl="1" indent="-342900"/>
            <a:r>
              <a:rPr lang="en-US" sz="2400" dirty="0"/>
              <a:t>“Agents are the parts of multi-agent systems!”</a:t>
            </a:r>
          </a:p>
          <a:p>
            <a:pPr marL="342900" indent="-342900">
              <a:buAutoNum type="arabicPeriod"/>
            </a:pPr>
            <a:r>
              <a:rPr lang="en-US" sz="2400" b="1" dirty="0"/>
              <a:t>Human-like Decision Agent</a:t>
            </a:r>
          </a:p>
          <a:p>
            <a:pPr marL="571500" lvl="1" indent="-342900"/>
            <a:r>
              <a:rPr lang="en-US" sz="2400" dirty="0"/>
              <a:t>“Can’t put my finger on it, but it’s like how humans can do…”</a:t>
            </a:r>
          </a:p>
          <a:p>
            <a:pPr marL="342900" indent="-342900">
              <a:buAutoNum type="arabicPeriod"/>
            </a:pPr>
            <a:r>
              <a:rPr lang="en-US" sz="2400" b="1" dirty="0"/>
              <a:t>LLM Agent</a:t>
            </a:r>
          </a:p>
          <a:p>
            <a:pPr marL="571500" lvl="1" indent="-342900"/>
            <a:r>
              <a:rPr lang="en-US" sz="2400" dirty="0"/>
              <a:t>“Agents are LLMs that can take actions using tools.”</a:t>
            </a:r>
          </a:p>
          <a:p>
            <a:pPr marL="342900" indent="-342900">
              <a:buAutoNum type="arabicPeriod"/>
            </a:pPr>
            <a:endParaRPr lang="en-US" sz="2400" dirty="0"/>
          </a:p>
          <a:p>
            <a:endParaRPr lang="en-US" sz="2400" dirty="0"/>
          </a:p>
        </p:txBody>
      </p:sp>
      <p:grpSp>
        <p:nvGrpSpPr>
          <p:cNvPr id="13" name="Group 12">
            <a:extLst>
              <a:ext uri="{FF2B5EF4-FFF2-40B4-BE49-F238E27FC236}">
                <a16:creationId xmlns:a16="http://schemas.microsoft.com/office/drawing/2014/main" id="{9674DC0E-C54E-7690-3952-0119F24A2580}"/>
              </a:ext>
            </a:extLst>
          </p:cNvPr>
          <p:cNvGrpSpPr/>
          <p:nvPr/>
        </p:nvGrpSpPr>
        <p:grpSpPr>
          <a:xfrm>
            <a:off x="10516440" y="1557210"/>
            <a:ext cx="631851" cy="616274"/>
            <a:chOff x="8540686" y="2752628"/>
            <a:chExt cx="2039330" cy="1989054"/>
          </a:xfrm>
        </p:grpSpPr>
        <p:sp>
          <p:nvSpPr>
            <p:cNvPr id="14" name="Oval 13">
              <a:extLst>
                <a:ext uri="{FF2B5EF4-FFF2-40B4-BE49-F238E27FC236}">
                  <a16:creationId xmlns:a16="http://schemas.microsoft.com/office/drawing/2014/main" id="{DE6CC704-FFA0-E333-2C26-2D5D360EDF82}"/>
                </a:ext>
              </a:extLst>
            </p:cNvPr>
            <p:cNvSpPr/>
            <p:nvPr/>
          </p:nvSpPr>
          <p:spPr bwMode="gray">
            <a:xfrm>
              <a:off x="8540686" y="2752628"/>
              <a:ext cx="2039330" cy="198905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5" name="Picture 14" descr="A black background with a black square&#10;&#10;AI-generated content may be incorrect.">
              <a:extLst>
                <a:ext uri="{FF2B5EF4-FFF2-40B4-BE49-F238E27FC236}">
                  <a16:creationId xmlns:a16="http://schemas.microsoft.com/office/drawing/2014/main" id="{F667D300-4B1B-2318-CFB5-085D9B7D3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cxnSp>
        <p:nvCxnSpPr>
          <p:cNvPr id="16" name="Connector: Elbow 15">
            <a:extLst>
              <a:ext uri="{FF2B5EF4-FFF2-40B4-BE49-F238E27FC236}">
                <a16:creationId xmlns:a16="http://schemas.microsoft.com/office/drawing/2014/main" id="{63A053DE-06A5-8E2E-8D28-1F7795204223}"/>
              </a:ext>
            </a:extLst>
          </p:cNvPr>
          <p:cNvCxnSpPr>
            <a:cxnSpLocks/>
            <a:stCxn id="30" idx="2"/>
          </p:cNvCxnSpPr>
          <p:nvPr/>
        </p:nvCxnSpPr>
        <p:spPr bwMode="gray">
          <a:xfrm rot="10800000" flipV="1">
            <a:off x="8848437" y="1865348"/>
            <a:ext cx="1690252" cy="325846"/>
          </a:xfrm>
          <a:prstGeom prst="bentConnector3">
            <a:avLst>
              <a:gd name="adj1" fmla="val 50000"/>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2BBE98C-36D1-0681-A6CC-D04FB130367E}"/>
              </a:ext>
            </a:extLst>
          </p:cNvPr>
          <p:cNvGrpSpPr/>
          <p:nvPr/>
        </p:nvGrpSpPr>
        <p:grpSpPr>
          <a:xfrm>
            <a:off x="10538689" y="1557211"/>
            <a:ext cx="631851" cy="616274"/>
            <a:chOff x="8540686" y="2752628"/>
            <a:chExt cx="2039330" cy="1989054"/>
          </a:xfrm>
          <a:effectLst/>
        </p:grpSpPr>
        <p:sp>
          <p:nvSpPr>
            <p:cNvPr id="30" name="Oval 29">
              <a:extLst>
                <a:ext uri="{FF2B5EF4-FFF2-40B4-BE49-F238E27FC236}">
                  <a16:creationId xmlns:a16="http://schemas.microsoft.com/office/drawing/2014/main" id="{20C0A9E2-41A7-FBDD-6FBC-635CFBA9429C}"/>
                </a:ext>
              </a:extLst>
            </p:cNvPr>
            <p:cNvSpPr/>
            <p:nvPr/>
          </p:nvSpPr>
          <p:spPr bwMode="gray">
            <a:xfrm>
              <a:off x="8540686" y="2752628"/>
              <a:ext cx="2039330" cy="198905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31" name="Picture 30" descr="A black background with a black square&#10;&#10;AI-generated content may be incorrect.">
              <a:extLst>
                <a:ext uri="{FF2B5EF4-FFF2-40B4-BE49-F238E27FC236}">
                  <a16:creationId xmlns:a16="http://schemas.microsoft.com/office/drawing/2014/main" id="{F2718AC9-1F9E-0623-D3EF-F2B2BD669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sp>
        <p:nvSpPr>
          <p:cNvPr id="39" name="Rectangle 38">
            <a:extLst>
              <a:ext uri="{FF2B5EF4-FFF2-40B4-BE49-F238E27FC236}">
                <a16:creationId xmlns:a16="http://schemas.microsoft.com/office/drawing/2014/main" id="{A0026624-EEDA-F81A-480B-2322FFDD3D35}"/>
              </a:ext>
            </a:extLst>
          </p:cNvPr>
          <p:cNvSpPr/>
          <p:nvPr/>
        </p:nvSpPr>
        <p:spPr bwMode="gray">
          <a:xfrm>
            <a:off x="674255" y="2406448"/>
            <a:ext cx="10815781" cy="2985909"/>
          </a:xfrm>
          <a:prstGeom prst="rect">
            <a:avLst/>
          </a:prstGeom>
          <a:solidFill>
            <a:schemeClr val="bg1">
              <a:alpha val="7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4" name="Rectangle 3">
            <a:extLst>
              <a:ext uri="{FF2B5EF4-FFF2-40B4-BE49-F238E27FC236}">
                <a16:creationId xmlns:a16="http://schemas.microsoft.com/office/drawing/2014/main" id="{0CE944FB-943A-F34E-8C0B-943E131BBA20}"/>
              </a:ext>
            </a:extLst>
          </p:cNvPr>
          <p:cNvSpPr/>
          <p:nvPr/>
        </p:nvSpPr>
        <p:spPr bwMode="gray">
          <a:xfrm>
            <a:off x="701964" y="5510863"/>
            <a:ext cx="10788072" cy="659288"/>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i="1" dirty="0">
                <a:solidFill>
                  <a:schemeClr val="accent6"/>
                </a:solidFill>
              </a:rPr>
              <a:t>“They make rational decisions based on their perceptions and data </a:t>
            </a:r>
            <a:br>
              <a:rPr lang="en-US" i="1" dirty="0">
                <a:solidFill>
                  <a:schemeClr val="accent6"/>
                </a:solidFill>
              </a:rPr>
            </a:br>
            <a:r>
              <a:rPr lang="en-US" i="1" dirty="0">
                <a:solidFill>
                  <a:schemeClr val="accent6"/>
                </a:solidFill>
              </a:rPr>
              <a:t>to produce optimal performance and results.”</a:t>
            </a:r>
          </a:p>
        </p:txBody>
      </p:sp>
    </p:spTree>
    <p:extLst>
      <p:ext uri="{BB962C8B-B14F-4D97-AF65-F5344CB8AC3E}">
        <p14:creationId xmlns:p14="http://schemas.microsoft.com/office/powerpoint/2010/main" val="2755070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0846A-BF37-0098-3B51-B234567B9A56}"/>
              </a:ext>
            </a:extLst>
          </p:cNvPr>
          <p:cNvSpPr>
            <a:spLocks noGrp="1"/>
          </p:cNvSpPr>
          <p:nvPr>
            <p:ph type="title"/>
          </p:nvPr>
        </p:nvSpPr>
        <p:spPr/>
        <p:txBody>
          <a:bodyPr/>
          <a:lstStyle/>
          <a:p>
            <a:r>
              <a:rPr lang="en-US" dirty="0"/>
              <a:t>Textbook Agent</a:t>
            </a:r>
            <a:r>
              <a:rPr lang="en-US" kern="100" baseline="30000" dirty="0">
                <a:latin typeface="Arial" panose="020B0604020202020204" pitchFamily="34" charset="0"/>
                <a:ea typeface="Arial" panose="020B0604020202020204" pitchFamily="34" charset="0"/>
                <a:cs typeface="Arial" panose="020B0604020202020204" pitchFamily="34" charset="0"/>
              </a:rPr>
              <a:t>1</a:t>
            </a:r>
            <a:endParaRPr lang="en-US" dirty="0"/>
          </a:p>
        </p:txBody>
      </p:sp>
      <p:sp>
        <p:nvSpPr>
          <p:cNvPr id="3" name="Content Placeholder 2">
            <a:extLst>
              <a:ext uri="{FF2B5EF4-FFF2-40B4-BE49-F238E27FC236}">
                <a16:creationId xmlns:a16="http://schemas.microsoft.com/office/drawing/2014/main" id="{17BD334D-045C-4BDB-2B35-470F5C84B5E2}"/>
              </a:ext>
            </a:extLst>
          </p:cNvPr>
          <p:cNvSpPr>
            <a:spLocks noGrp="1"/>
          </p:cNvSpPr>
          <p:nvPr>
            <p:ph idx="1"/>
          </p:nvPr>
        </p:nvSpPr>
        <p:spPr>
          <a:xfrm>
            <a:off x="1394691" y="1557210"/>
            <a:ext cx="9402618" cy="3930085"/>
          </a:xfrm>
        </p:spPr>
        <p:txBody>
          <a:bodyPr>
            <a:normAutofit/>
          </a:bodyPr>
          <a:lstStyle/>
          <a:p>
            <a:pPr marR="0" lvl="0">
              <a:lnSpc>
                <a:spcPct val="120000"/>
              </a:lnSpc>
            </a:pPr>
            <a:r>
              <a:rPr lang="en-US" sz="1800" b="1" kern="100" dirty="0">
                <a:effectLst/>
                <a:latin typeface="Arial" panose="020B0604020202020204" pitchFamily="34" charset="0"/>
                <a:ea typeface="Arial" panose="020B0604020202020204" pitchFamily="34" charset="0"/>
                <a:cs typeface="Arial" panose="020B0604020202020204" pitchFamily="34" charset="0"/>
              </a:rPr>
              <a:t>Agent</a:t>
            </a:r>
            <a:r>
              <a:rPr lang="en-US" sz="1800" kern="100" dirty="0">
                <a:effectLst/>
                <a:latin typeface="Arial" panose="020B0604020202020204" pitchFamily="34" charset="0"/>
                <a:ea typeface="Arial" panose="020B0604020202020204" pitchFamily="34" charset="0"/>
                <a:cs typeface="Arial" panose="020B0604020202020204" pitchFamily="34" charset="0"/>
              </a:rPr>
              <a:t>: “An agent is just something that acts (agent comes from the Latin </a:t>
            </a:r>
            <a:r>
              <a:rPr lang="en-US" sz="1800" i="1" kern="100" dirty="0" err="1">
                <a:effectLst/>
                <a:latin typeface="Arial" panose="020B0604020202020204" pitchFamily="34" charset="0"/>
                <a:ea typeface="Arial" panose="020B0604020202020204" pitchFamily="34" charset="0"/>
                <a:cs typeface="Arial" panose="020B0604020202020204" pitchFamily="34" charset="0"/>
              </a:rPr>
              <a:t>agere</a:t>
            </a:r>
            <a:r>
              <a:rPr lang="en-US" sz="1800" kern="100" dirty="0">
                <a:effectLst/>
                <a:latin typeface="Arial" panose="020B0604020202020204" pitchFamily="34" charset="0"/>
                <a:ea typeface="Arial" panose="020B0604020202020204" pitchFamily="34" charset="0"/>
                <a:cs typeface="Arial" panose="020B0604020202020204" pitchFamily="34" charset="0"/>
              </a:rPr>
              <a:t>, to do).… An agent is anything that can be viewed as perceiving its environment through sensors and acting upon that environment through actuators”</a:t>
            </a:r>
          </a:p>
          <a:p>
            <a:pPr marR="0" lvl="0">
              <a:lnSpc>
                <a:spcPct val="120000"/>
              </a:lnSpc>
            </a:pPr>
            <a:endParaRPr lang="en-US" sz="1800" kern="100" dirty="0">
              <a:effectLst/>
              <a:latin typeface="Arial" panose="020B0604020202020204" pitchFamily="34" charset="0"/>
              <a:ea typeface="Arial" panose="020B0604020202020204" pitchFamily="34" charset="0"/>
              <a:cs typeface="Arial" panose="020B0604020202020204" pitchFamily="34" charset="0"/>
            </a:endParaRPr>
          </a:p>
          <a:p>
            <a:pPr marR="0" lvl="0">
              <a:lnSpc>
                <a:spcPct val="120000"/>
              </a:lnSpc>
            </a:pPr>
            <a:r>
              <a:rPr lang="en-US" sz="1800" b="1" kern="100" dirty="0">
                <a:effectLst/>
                <a:latin typeface="Arial" panose="020B0604020202020204" pitchFamily="34" charset="0"/>
                <a:ea typeface="Arial" panose="020B0604020202020204" pitchFamily="34" charset="0"/>
                <a:cs typeface="Arial" panose="020B0604020202020204" pitchFamily="34" charset="0"/>
              </a:rPr>
              <a:t>Rational Agent</a:t>
            </a:r>
            <a:r>
              <a:rPr lang="en-US" sz="1800" kern="100" dirty="0">
                <a:effectLst/>
                <a:latin typeface="Arial" panose="020B0604020202020204" pitchFamily="34" charset="0"/>
                <a:ea typeface="Arial" panose="020B0604020202020204" pitchFamily="34" charset="0"/>
                <a:cs typeface="Arial" panose="020B0604020202020204" pitchFamily="34" charset="0"/>
              </a:rPr>
              <a:t>: An agent “that acts so as to achieve the best outcome or, when there is uncertainty, the best expected outcome.”</a:t>
            </a:r>
          </a:p>
          <a:p>
            <a:pPr marR="0" lvl="0">
              <a:lnSpc>
                <a:spcPct val="120000"/>
              </a:lnSpc>
            </a:pPr>
            <a:endParaRPr lang="en-US" sz="1800" kern="100" dirty="0">
              <a:effectLst/>
              <a:latin typeface="Arial" panose="020B0604020202020204" pitchFamily="34" charset="0"/>
              <a:ea typeface="Arial" panose="020B0604020202020204" pitchFamily="34" charset="0"/>
              <a:cs typeface="Arial" panose="020B0604020202020204" pitchFamily="34" charset="0"/>
            </a:endParaRPr>
          </a:p>
          <a:p>
            <a:pPr marR="0" lvl="0">
              <a:lnSpc>
                <a:spcPct val="120000"/>
              </a:lnSpc>
            </a:pPr>
            <a:r>
              <a:rPr lang="en-US" sz="1800" b="1" dirty="0">
                <a:effectLst/>
                <a:latin typeface="Arial" panose="020B0604020202020204" pitchFamily="34" charset="0"/>
                <a:ea typeface="Arial" panose="020B0604020202020204" pitchFamily="34" charset="0"/>
              </a:rPr>
              <a:t>Artificial Intelligence</a:t>
            </a:r>
            <a:r>
              <a:rPr lang="en-US" dirty="0">
                <a:latin typeface="Arial" panose="020B0604020202020204" pitchFamily="34" charset="0"/>
                <a:ea typeface="Arial" panose="020B0604020202020204" pitchFamily="34" charset="0"/>
              </a:rPr>
              <a:t> (as a field): T</a:t>
            </a:r>
            <a:r>
              <a:rPr lang="en-US" sz="1800" dirty="0">
                <a:effectLst/>
                <a:latin typeface="Arial" panose="020B0604020202020204" pitchFamily="34" charset="0"/>
                <a:ea typeface="Arial" panose="020B0604020202020204" pitchFamily="34" charset="0"/>
              </a:rPr>
              <a:t>he study and creation of </a:t>
            </a:r>
            <a:r>
              <a:rPr lang="en-US" sz="1800" i="1" dirty="0">
                <a:effectLst/>
                <a:latin typeface="Arial" panose="020B0604020202020204" pitchFamily="34" charset="0"/>
                <a:ea typeface="Arial" panose="020B0604020202020204" pitchFamily="34" charset="0"/>
              </a:rPr>
              <a:t>rational agents</a:t>
            </a:r>
            <a:r>
              <a:rPr lang="en-US" sz="1800" dirty="0">
                <a:effectLst/>
                <a:latin typeface="Arial" panose="020B0604020202020204" pitchFamily="34" charset="0"/>
                <a:ea typeface="Arial" panose="020B0604020202020204" pitchFamily="34" charset="0"/>
              </a:rPr>
              <a:t>.</a:t>
            </a:r>
          </a:p>
          <a:p>
            <a:pPr marR="0" lvl="0">
              <a:lnSpc>
                <a:spcPct val="120000"/>
              </a:lnSpc>
              <a:spcAft>
                <a:spcPts val="800"/>
              </a:spcAft>
            </a:pPr>
            <a:endParaRPr lang="en-US" sz="1800" kern="100" dirty="0">
              <a:effectLst/>
              <a:latin typeface="Arial" panose="020B0604020202020204" pitchFamily="34" charset="0"/>
              <a:ea typeface="Arial" panose="020B0604020202020204" pitchFamily="34" charset="0"/>
              <a:cs typeface="Arial" panose="020B0604020202020204" pitchFamily="34" charset="0"/>
            </a:endParaRPr>
          </a:p>
          <a:p>
            <a:pPr>
              <a:lnSpc>
                <a:spcPct val="120000"/>
              </a:lnSpc>
            </a:pPr>
            <a:endParaRPr lang="en-US" dirty="0"/>
          </a:p>
        </p:txBody>
      </p:sp>
      <p:sp>
        <p:nvSpPr>
          <p:cNvPr id="4" name="Content Placeholder 2">
            <a:extLst>
              <a:ext uri="{FF2B5EF4-FFF2-40B4-BE49-F238E27FC236}">
                <a16:creationId xmlns:a16="http://schemas.microsoft.com/office/drawing/2014/main" id="{3EA2D80F-A2B3-187C-5A5A-62997683AF46}"/>
              </a:ext>
            </a:extLst>
          </p:cNvPr>
          <p:cNvSpPr txBox="1">
            <a:spLocks/>
          </p:cNvSpPr>
          <p:nvPr/>
        </p:nvSpPr>
        <p:spPr bwMode="gray">
          <a:xfrm>
            <a:off x="1524000" y="6031345"/>
            <a:ext cx="9144000" cy="271016"/>
          </a:xfrm>
          <a:prstGeom prst="rect">
            <a:avLst/>
          </a:prstGeom>
        </p:spPr>
        <p:txBody>
          <a:bodyPr vert="horz" lIns="0" tIns="0" rIns="0" bIns="0" rtlCol="0">
            <a:normAutofit fontScale="77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100" baseline="30000" dirty="0">
                <a:latin typeface="Arial" panose="020B0604020202020204" pitchFamily="34" charset="0"/>
                <a:ea typeface="Arial" panose="020B0604020202020204" pitchFamily="34" charset="0"/>
                <a:cs typeface="Arial" panose="020B0604020202020204" pitchFamily="34" charset="0"/>
              </a:rPr>
              <a:t>1</a:t>
            </a:r>
            <a:r>
              <a:rPr lang="en-US" kern="100" dirty="0">
                <a:latin typeface="Arial" panose="020B0604020202020204" pitchFamily="34" charset="0"/>
                <a:ea typeface="Arial" panose="020B0604020202020204" pitchFamily="34" charset="0"/>
                <a:cs typeface="Arial" panose="020B0604020202020204" pitchFamily="34" charset="0"/>
              </a:rPr>
              <a:t>Quotations from </a:t>
            </a:r>
            <a:r>
              <a:rPr lang="en-US" i="1" kern="100" dirty="0">
                <a:latin typeface="Arial" panose="020B0604020202020204" pitchFamily="34" charset="0"/>
                <a:ea typeface="Arial" panose="020B0604020202020204" pitchFamily="34" charset="0"/>
                <a:cs typeface="Arial" panose="020B0604020202020204" pitchFamily="34" charset="0"/>
              </a:rPr>
              <a:t>Artificial Intelligence: A Modern Approach</a:t>
            </a:r>
            <a:r>
              <a:rPr lang="en-US" kern="100" dirty="0">
                <a:latin typeface="Arial" panose="020B0604020202020204" pitchFamily="34" charset="0"/>
                <a:ea typeface="Arial" panose="020B0604020202020204" pitchFamily="34" charset="0"/>
                <a:cs typeface="Arial" panose="020B0604020202020204" pitchFamily="34" charset="0"/>
              </a:rPr>
              <a:t>, Global Edition – 4</a:t>
            </a:r>
            <a:r>
              <a:rPr lang="en-US" kern="100" baseline="30000" dirty="0">
                <a:latin typeface="Arial" panose="020B0604020202020204" pitchFamily="34" charset="0"/>
                <a:ea typeface="Arial" panose="020B0604020202020204" pitchFamily="34" charset="0"/>
                <a:cs typeface="Arial" panose="020B0604020202020204" pitchFamily="34" charset="0"/>
              </a:rPr>
              <a:t>th</a:t>
            </a:r>
            <a:r>
              <a:rPr lang="en-US" kern="100" dirty="0">
                <a:latin typeface="Arial" panose="020B0604020202020204" pitchFamily="34" charset="0"/>
                <a:ea typeface="Arial" panose="020B0604020202020204" pitchFamily="34" charset="0"/>
                <a:cs typeface="Arial" panose="020B0604020202020204" pitchFamily="34" charset="0"/>
              </a:rPr>
              <a:t> edition (Russel &amp; Norvig, 2021)</a:t>
            </a:r>
          </a:p>
        </p:txBody>
      </p:sp>
      <p:grpSp>
        <p:nvGrpSpPr>
          <p:cNvPr id="5" name="Group 4">
            <a:extLst>
              <a:ext uri="{FF2B5EF4-FFF2-40B4-BE49-F238E27FC236}">
                <a16:creationId xmlns:a16="http://schemas.microsoft.com/office/drawing/2014/main" id="{2F19BC7D-96EF-ABDC-B4B5-F552278A1D6D}"/>
              </a:ext>
            </a:extLst>
          </p:cNvPr>
          <p:cNvGrpSpPr/>
          <p:nvPr/>
        </p:nvGrpSpPr>
        <p:grpSpPr>
          <a:xfrm>
            <a:off x="11102950" y="399851"/>
            <a:ext cx="631851" cy="616274"/>
            <a:chOff x="8540686" y="2752628"/>
            <a:chExt cx="2039330" cy="1989054"/>
          </a:xfrm>
          <a:effectLst/>
        </p:grpSpPr>
        <p:sp>
          <p:nvSpPr>
            <p:cNvPr id="6" name="Oval 5">
              <a:extLst>
                <a:ext uri="{FF2B5EF4-FFF2-40B4-BE49-F238E27FC236}">
                  <a16:creationId xmlns:a16="http://schemas.microsoft.com/office/drawing/2014/main" id="{866BDDF8-8721-8747-A1DD-17F6634B0F3C}"/>
                </a:ext>
              </a:extLst>
            </p:cNvPr>
            <p:cNvSpPr/>
            <p:nvPr/>
          </p:nvSpPr>
          <p:spPr bwMode="gray">
            <a:xfrm>
              <a:off x="8540686" y="2752628"/>
              <a:ext cx="2039330" cy="198905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7" name="Picture 6" descr="A black background with a black square&#10;&#10;AI-generated content may be incorrect.">
              <a:extLst>
                <a:ext uri="{FF2B5EF4-FFF2-40B4-BE49-F238E27FC236}">
                  <a16:creationId xmlns:a16="http://schemas.microsoft.com/office/drawing/2014/main" id="{E4D4771E-393A-0AD6-3985-948A43780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spTree>
    <p:extLst>
      <p:ext uri="{BB962C8B-B14F-4D97-AF65-F5344CB8AC3E}">
        <p14:creationId xmlns:p14="http://schemas.microsoft.com/office/powerpoint/2010/main" val="116369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CDF5D-DFDE-F331-CD79-6694B517EC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7A0EA-C9F5-AE1B-B39B-6C8952788C08}"/>
              </a:ext>
            </a:extLst>
          </p:cNvPr>
          <p:cNvSpPr>
            <a:spLocks noGrp="1"/>
          </p:cNvSpPr>
          <p:nvPr>
            <p:ph type="title"/>
          </p:nvPr>
        </p:nvSpPr>
        <p:spPr/>
        <p:txBody>
          <a:bodyPr/>
          <a:lstStyle/>
          <a:p>
            <a:r>
              <a:rPr lang="en-US" dirty="0"/>
              <a:t>Textbook Agent</a:t>
            </a:r>
            <a:r>
              <a:rPr lang="en-US" kern="100" baseline="30000" dirty="0">
                <a:latin typeface="Arial" panose="020B0604020202020204" pitchFamily="34" charset="0"/>
                <a:ea typeface="Arial" panose="020B0604020202020204" pitchFamily="34" charset="0"/>
                <a:cs typeface="Arial" panose="020B0604020202020204" pitchFamily="34" charset="0"/>
              </a:rPr>
              <a:t>1</a:t>
            </a:r>
            <a:r>
              <a:rPr lang="en-US" dirty="0"/>
              <a:t>: Implications</a:t>
            </a:r>
          </a:p>
        </p:txBody>
      </p:sp>
      <p:sp>
        <p:nvSpPr>
          <p:cNvPr id="3" name="Content Placeholder 2">
            <a:extLst>
              <a:ext uri="{FF2B5EF4-FFF2-40B4-BE49-F238E27FC236}">
                <a16:creationId xmlns:a16="http://schemas.microsoft.com/office/drawing/2014/main" id="{842E33EA-E429-4A2C-A627-90E1F016403D}"/>
              </a:ext>
            </a:extLst>
          </p:cNvPr>
          <p:cNvSpPr>
            <a:spLocks noGrp="1"/>
          </p:cNvSpPr>
          <p:nvPr>
            <p:ph idx="1"/>
          </p:nvPr>
        </p:nvSpPr>
        <p:spPr>
          <a:xfrm>
            <a:off x="1394691" y="1557210"/>
            <a:ext cx="9402618" cy="3930085"/>
          </a:xfrm>
        </p:spPr>
        <p:txBody>
          <a:bodyPr>
            <a:normAutofit/>
          </a:bodyPr>
          <a:lstStyle/>
          <a:p>
            <a:pPr marR="0" lvl="0">
              <a:lnSpc>
                <a:spcPct val="120000"/>
              </a:lnSpc>
            </a:pPr>
            <a:r>
              <a:rPr lang="en-US" sz="2000" kern="100" dirty="0">
                <a:latin typeface="Arial" panose="020B0604020202020204" pitchFamily="34" charset="0"/>
                <a:ea typeface="Arial" panose="020B0604020202020204" pitchFamily="34" charset="0"/>
                <a:cs typeface="Arial" panose="020B0604020202020204" pitchFamily="34" charset="0"/>
              </a:rPr>
              <a:t>So what counts as an “agent”?</a:t>
            </a:r>
          </a:p>
          <a:p>
            <a:pPr marL="342900" marR="0" lvl="0" indent="-342900">
              <a:lnSpc>
                <a:spcPct val="120000"/>
              </a:lnSpc>
              <a:buFont typeface="Symbol" panose="05050102010706020507" pitchFamily="18" charset="2"/>
              <a:buChar char=""/>
            </a:pPr>
            <a:r>
              <a:rPr lang="en-US" sz="2000" kern="100" dirty="0">
                <a:effectLst/>
                <a:latin typeface="Arial" panose="020B0604020202020204" pitchFamily="34" charset="0"/>
                <a:ea typeface="Aptos" panose="020B0004020202020204" pitchFamily="34" charset="0"/>
                <a:cs typeface="Aptos" panose="020B0004020202020204" pitchFamily="34" charset="0"/>
              </a:rPr>
              <a:t>“One could view a hand-held calculator as an agent that chooses the action of displaying ‘4’ when given the percept sequence ‘2 + 2 =’ …“</a:t>
            </a:r>
          </a:p>
          <a:p>
            <a:pPr marL="342900" marR="0" lvl="0" indent="-342900">
              <a:lnSpc>
                <a:spcPct val="120000"/>
              </a:lnSpc>
              <a:spcAft>
                <a:spcPts val="800"/>
              </a:spcAft>
              <a:buFont typeface="Symbol" panose="05050102010706020507" pitchFamily="18" charset="2"/>
              <a:buChar char=""/>
            </a:pPr>
            <a:r>
              <a:rPr lang="en-US" sz="2000" kern="100" dirty="0">
                <a:effectLst/>
                <a:latin typeface="Arial" panose="020B0604020202020204" pitchFamily="34" charset="0"/>
                <a:ea typeface="Aptos" panose="020B0004020202020204" pitchFamily="34" charset="0"/>
                <a:cs typeface="Aptos" panose="020B0004020202020204" pitchFamily="34" charset="0"/>
              </a:rPr>
              <a:t>“In a sense, all areas of engineering can be seen as designing artifacts that interact with the world; AI operates at (what the authors consider to be) the most interesting end of the spectrum, where the artifacts have significant computational resources and the task environment requires nontrivial decision making.”</a:t>
            </a:r>
          </a:p>
          <a:p>
            <a:pPr marR="0" lvl="0">
              <a:lnSpc>
                <a:spcPct val="120000"/>
              </a:lnSpc>
              <a:spcAft>
                <a:spcPts val="800"/>
              </a:spcAft>
            </a:pPr>
            <a:endParaRPr lang="en-US" sz="2000" kern="100" dirty="0">
              <a:effectLst/>
              <a:latin typeface="Arial" panose="020B0604020202020204" pitchFamily="34" charset="0"/>
              <a:ea typeface="Arial" panose="020B0604020202020204" pitchFamily="34" charset="0"/>
              <a:cs typeface="Arial" panose="020B0604020202020204" pitchFamily="34" charset="0"/>
            </a:endParaRPr>
          </a:p>
          <a:p>
            <a:pPr>
              <a:lnSpc>
                <a:spcPct val="120000"/>
              </a:lnSpc>
            </a:pPr>
            <a:endParaRPr lang="en-US" sz="2000" dirty="0"/>
          </a:p>
        </p:txBody>
      </p:sp>
      <p:sp>
        <p:nvSpPr>
          <p:cNvPr id="4" name="Content Placeholder 2">
            <a:extLst>
              <a:ext uri="{FF2B5EF4-FFF2-40B4-BE49-F238E27FC236}">
                <a16:creationId xmlns:a16="http://schemas.microsoft.com/office/drawing/2014/main" id="{B79C87A8-8835-3337-02B0-DF6905239371}"/>
              </a:ext>
            </a:extLst>
          </p:cNvPr>
          <p:cNvSpPr txBox="1">
            <a:spLocks/>
          </p:cNvSpPr>
          <p:nvPr/>
        </p:nvSpPr>
        <p:spPr bwMode="gray">
          <a:xfrm>
            <a:off x="1524000" y="6031345"/>
            <a:ext cx="9144000" cy="271016"/>
          </a:xfrm>
          <a:prstGeom prst="rect">
            <a:avLst/>
          </a:prstGeom>
        </p:spPr>
        <p:txBody>
          <a:bodyPr vert="horz" lIns="0" tIns="0" rIns="0" bIns="0" rtlCol="0">
            <a:normAutofit fontScale="77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100" baseline="30000" dirty="0">
                <a:latin typeface="Arial" panose="020B0604020202020204" pitchFamily="34" charset="0"/>
                <a:ea typeface="Arial" panose="020B0604020202020204" pitchFamily="34" charset="0"/>
                <a:cs typeface="Arial" panose="020B0604020202020204" pitchFamily="34" charset="0"/>
              </a:rPr>
              <a:t>1</a:t>
            </a:r>
            <a:r>
              <a:rPr lang="en-US" kern="100" dirty="0">
                <a:latin typeface="Arial" panose="020B0604020202020204" pitchFamily="34" charset="0"/>
                <a:ea typeface="Arial" panose="020B0604020202020204" pitchFamily="34" charset="0"/>
                <a:cs typeface="Arial" panose="020B0604020202020204" pitchFamily="34" charset="0"/>
              </a:rPr>
              <a:t>Quotations from </a:t>
            </a:r>
            <a:r>
              <a:rPr lang="en-US" i="1" kern="100" dirty="0">
                <a:latin typeface="Arial" panose="020B0604020202020204" pitchFamily="34" charset="0"/>
                <a:ea typeface="Arial" panose="020B0604020202020204" pitchFamily="34" charset="0"/>
                <a:cs typeface="Arial" panose="020B0604020202020204" pitchFamily="34" charset="0"/>
              </a:rPr>
              <a:t>Artificial Intelligence: A Modern Approach</a:t>
            </a:r>
            <a:r>
              <a:rPr lang="en-US" kern="100" dirty="0">
                <a:latin typeface="Arial" panose="020B0604020202020204" pitchFamily="34" charset="0"/>
                <a:ea typeface="Arial" panose="020B0604020202020204" pitchFamily="34" charset="0"/>
                <a:cs typeface="Arial" panose="020B0604020202020204" pitchFamily="34" charset="0"/>
              </a:rPr>
              <a:t>, Global Edition – 4</a:t>
            </a:r>
            <a:r>
              <a:rPr lang="en-US" kern="100" baseline="30000" dirty="0">
                <a:latin typeface="Arial" panose="020B0604020202020204" pitchFamily="34" charset="0"/>
                <a:ea typeface="Arial" panose="020B0604020202020204" pitchFamily="34" charset="0"/>
                <a:cs typeface="Arial" panose="020B0604020202020204" pitchFamily="34" charset="0"/>
              </a:rPr>
              <a:t>th</a:t>
            </a:r>
            <a:r>
              <a:rPr lang="en-US" kern="100" dirty="0">
                <a:latin typeface="Arial" panose="020B0604020202020204" pitchFamily="34" charset="0"/>
                <a:ea typeface="Arial" panose="020B0604020202020204" pitchFamily="34" charset="0"/>
                <a:cs typeface="Arial" panose="020B0604020202020204" pitchFamily="34" charset="0"/>
              </a:rPr>
              <a:t> edition (Russel &amp; Norvig, 2021)</a:t>
            </a:r>
          </a:p>
        </p:txBody>
      </p:sp>
      <p:grpSp>
        <p:nvGrpSpPr>
          <p:cNvPr id="5" name="Group 4">
            <a:extLst>
              <a:ext uri="{FF2B5EF4-FFF2-40B4-BE49-F238E27FC236}">
                <a16:creationId xmlns:a16="http://schemas.microsoft.com/office/drawing/2014/main" id="{7E0CE072-09D9-D61D-425A-CB928B5289DB}"/>
              </a:ext>
            </a:extLst>
          </p:cNvPr>
          <p:cNvGrpSpPr/>
          <p:nvPr/>
        </p:nvGrpSpPr>
        <p:grpSpPr>
          <a:xfrm>
            <a:off x="11102950" y="399851"/>
            <a:ext cx="631851" cy="616274"/>
            <a:chOff x="8540686" y="2752628"/>
            <a:chExt cx="2039330" cy="1989054"/>
          </a:xfrm>
          <a:effectLst/>
        </p:grpSpPr>
        <p:sp>
          <p:nvSpPr>
            <p:cNvPr id="6" name="Oval 5">
              <a:extLst>
                <a:ext uri="{FF2B5EF4-FFF2-40B4-BE49-F238E27FC236}">
                  <a16:creationId xmlns:a16="http://schemas.microsoft.com/office/drawing/2014/main" id="{A6D9BBA7-C0AF-A344-8425-F80052F55F5A}"/>
                </a:ext>
              </a:extLst>
            </p:cNvPr>
            <p:cNvSpPr/>
            <p:nvPr/>
          </p:nvSpPr>
          <p:spPr bwMode="gray">
            <a:xfrm>
              <a:off x="8540686" y="2752628"/>
              <a:ext cx="2039330" cy="198905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7" name="Picture 6" descr="A black background with a black square&#10;&#10;AI-generated content may be incorrect.">
              <a:extLst>
                <a:ext uri="{FF2B5EF4-FFF2-40B4-BE49-F238E27FC236}">
                  <a16:creationId xmlns:a16="http://schemas.microsoft.com/office/drawing/2014/main" id="{0DEE7A91-ADCA-42AD-29C1-63A11C0A4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spTree>
    <p:extLst>
      <p:ext uri="{BB962C8B-B14F-4D97-AF65-F5344CB8AC3E}">
        <p14:creationId xmlns:p14="http://schemas.microsoft.com/office/powerpoint/2010/main" val="622529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935D1C-2E3B-12D8-BCD2-24ED69550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A0B80-3080-6BD3-4977-8D8235AE9F69}"/>
              </a:ext>
            </a:extLst>
          </p:cNvPr>
          <p:cNvSpPr>
            <a:spLocks noGrp="1"/>
          </p:cNvSpPr>
          <p:nvPr>
            <p:ph type="title"/>
          </p:nvPr>
        </p:nvSpPr>
        <p:spPr/>
        <p:txBody>
          <a:bodyPr/>
          <a:lstStyle/>
          <a:p>
            <a:r>
              <a:rPr lang="en-US" dirty="0"/>
              <a:t>Textbook Agent: Why Use the Term?</a:t>
            </a:r>
          </a:p>
        </p:txBody>
      </p:sp>
      <p:sp>
        <p:nvSpPr>
          <p:cNvPr id="3" name="Content Placeholder 2">
            <a:extLst>
              <a:ext uri="{FF2B5EF4-FFF2-40B4-BE49-F238E27FC236}">
                <a16:creationId xmlns:a16="http://schemas.microsoft.com/office/drawing/2014/main" id="{A6D8B8A3-090B-E968-A3CA-542FB5DDCAC0}"/>
              </a:ext>
            </a:extLst>
          </p:cNvPr>
          <p:cNvSpPr>
            <a:spLocks noGrp="1"/>
          </p:cNvSpPr>
          <p:nvPr>
            <p:ph idx="1"/>
          </p:nvPr>
        </p:nvSpPr>
        <p:spPr>
          <a:xfrm>
            <a:off x="1085850" y="1557210"/>
            <a:ext cx="9144000" cy="635043"/>
          </a:xfrm>
        </p:spPr>
        <p:txBody>
          <a:bodyPr>
            <a:normAutofit/>
          </a:bodyPr>
          <a:lstStyle/>
          <a:p>
            <a:r>
              <a:rPr lang="en-US" sz="2400" dirty="0"/>
              <a:t>If the term could include anything with I/O, why use it at all?</a:t>
            </a:r>
          </a:p>
        </p:txBody>
      </p:sp>
      <p:grpSp>
        <p:nvGrpSpPr>
          <p:cNvPr id="4" name="Group 3">
            <a:extLst>
              <a:ext uri="{FF2B5EF4-FFF2-40B4-BE49-F238E27FC236}">
                <a16:creationId xmlns:a16="http://schemas.microsoft.com/office/drawing/2014/main" id="{09F79E64-5F38-268E-3533-9B036829E1DA}"/>
              </a:ext>
            </a:extLst>
          </p:cNvPr>
          <p:cNvGrpSpPr/>
          <p:nvPr/>
        </p:nvGrpSpPr>
        <p:grpSpPr>
          <a:xfrm>
            <a:off x="11102950" y="399851"/>
            <a:ext cx="631851" cy="616274"/>
            <a:chOff x="8540686" y="2752628"/>
            <a:chExt cx="2039330" cy="1989054"/>
          </a:xfrm>
          <a:effectLst/>
        </p:grpSpPr>
        <p:sp>
          <p:nvSpPr>
            <p:cNvPr id="5" name="Oval 4">
              <a:extLst>
                <a:ext uri="{FF2B5EF4-FFF2-40B4-BE49-F238E27FC236}">
                  <a16:creationId xmlns:a16="http://schemas.microsoft.com/office/drawing/2014/main" id="{B5157C9C-10C8-534C-755C-05C9E6FF9EC9}"/>
                </a:ext>
              </a:extLst>
            </p:cNvPr>
            <p:cNvSpPr/>
            <p:nvPr/>
          </p:nvSpPr>
          <p:spPr bwMode="gray">
            <a:xfrm>
              <a:off x="8540686" y="2752628"/>
              <a:ext cx="2039330" cy="198905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67AE38DE-D325-0006-92E9-A216BEA9E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sp>
        <p:nvSpPr>
          <p:cNvPr id="8" name="Content Placeholder 2">
            <a:extLst>
              <a:ext uri="{FF2B5EF4-FFF2-40B4-BE49-F238E27FC236}">
                <a16:creationId xmlns:a16="http://schemas.microsoft.com/office/drawing/2014/main" id="{FC18215B-8EA5-C6CA-8C6B-BD61889CF793}"/>
              </a:ext>
            </a:extLst>
          </p:cNvPr>
          <p:cNvSpPr txBox="1">
            <a:spLocks/>
          </p:cNvSpPr>
          <p:nvPr/>
        </p:nvSpPr>
        <p:spPr bwMode="gray">
          <a:xfrm>
            <a:off x="1085850" y="2667000"/>
            <a:ext cx="6229350" cy="329654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Useful in context of the </a:t>
            </a:r>
            <a:r>
              <a:rPr lang="en-US" sz="2400" i="1" dirty="0"/>
              <a:t>environment</a:t>
            </a:r>
          </a:p>
          <a:p>
            <a:pPr marL="285750" indent="-285750">
              <a:buFont typeface="Arial" panose="020B0604020202020204" pitchFamily="34" charset="0"/>
              <a:buChar char="•"/>
            </a:pPr>
            <a:r>
              <a:rPr lang="en-US" sz="2000" dirty="0"/>
              <a:t>Example: Rosie the Robot</a:t>
            </a:r>
          </a:p>
          <a:p>
            <a:pPr marL="285750" indent="-285750">
              <a:buFont typeface="Arial" panose="020B0604020202020204" pitchFamily="34" charset="0"/>
              <a:buChar char="•"/>
            </a:pPr>
            <a:r>
              <a:rPr lang="en-US" sz="2000" dirty="0"/>
              <a:t>From Rosie’s perspective, is an AI performing a task</a:t>
            </a:r>
          </a:p>
          <a:p>
            <a:pPr marL="285750" indent="-285750">
              <a:buFont typeface="Arial" panose="020B0604020202020204" pitchFamily="34" charset="0"/>
              <a:buChar char="•"/>
            </a:pPr>
            <a:r>
              <a:rPr lang="en-US" sz="2000" dirty="0"/>
              <a:t>From the </a:t>
            </a:r>
            <a:r>
              <a:rPr lang="en-US" sz="2000" i="1" dirty="0"/>
              <a:t>world’s</a:t>
            </a:r>
            <a:r>
              <a:rPr lang="en-US" sz="2000" dirty="0"/>
              <a:t> perspective, </a:t>
            </a:r>
            <a:br>
              <a:rPr lang="en-US" sz="2000" dirty="0"/>
            </a:br>
            <a:r>
              <a:rPr lang="en-US" sz="2000" dirty="0"/>
              <a:t>one of potentially many interacting “agents”</a:t>
            </a:r>
          </a:p>
        </p:txBody>
      </p:sp>
      <p:grpSp>
        <p:nvGrpSpPr>
          <p:cNvPr id="10" name="Group 9">
            <a:extLst>
              <a:ext uri="{FF2B5EF4-FFF2-40B4-BE49-F238E27FC236}">
                <a16:creationId xmlns:a16="http://schemas.microsoft.com/office/drawing/2014/main" id="{2EC3CF74-A979-D8CC-26B8-AB9857797096}"/>
              </a:ext>
            </a:extLst>
          </p:cNvPr>
          <p:cNvGrpSpPr/>
          <p:nvPr/>
        </p:nvGrpSpPr>
        <p:grpSpPr>
          <a:xfrm>
            <a:off x="7550909" y="2348040"/>
            <a:ext cx="3957600" cy="3036760"/>
            <a:chOff x="7550909" y="2348040"/>
            <a:chExt cx="3957600" cy="3036760"/>
          </a:xfrm>
        </p:grpSpPr>
        <p:pic>
          <p:nvPicPr>
            <p:cNvPr id="6146" name="Picture 2" descr="1962 ... 'Rosie' the Jetsons | James Vaughan | Flickr">
              <a:extLst>
                <a:ext uri="{FF2B5EF4-FFF2-40B4-BE49-F238E27FC236}">
                  <a16:creationId xmlns:a16="http://schemas.microsoft.com/office/drawing/2014/main" id="{3A8B046C-1368-1F5D-8E33-DAD30E4B4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909" y="2348040"/>
              <a:ext cx="3867966" cy="2952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F4E9635-20FD-EB6D-4363-D70AD933A43B}"/>
                </a:ext>
              </a:extLst>
            </p:cNvPr>
            <p:cNvSpPr/>
            <p:nvPr/>
          </p:nvSpPr>
          <p:spPr bwMode="gray">
            <a:xfrm>
              <a:off x="11185912" y="5080000"/>
              <a:ext cx="322597" cy="304800"/>
            </a:xfrm>
            <a:prstGeom prst="rect">
              <a:avLst/>
            </a:prstGeom>
            <a:solidFill>
              <a:schemeClr val="bg1"/>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grpSp>
    </p:spTree>
    <p:extLst>
      <p:ext uri="{BB962C8B-B14F-4D97-AF65-F5344CB8AC3E}">
        <p14:creationId xmlns:p14="http://schemas.microsoft.com/office/powerpoint/2010/main" val="989628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AF50B8-F5CE-0563-5170-B039107B7C3C}"/>
              </a:ext>
            </a:extLst>
          </p:cNvPr>
          <p:cNvGrpSpPr/>
          <p:nvPr/>
        </p:nvGrpSpPr>
        <p:grpSpPr>
          <a:xfrm>
            <a:off x="7550909" y="2348040"/>
            <a:ext cx="3957600" cy="3036760"/>
            <a:chOff x="7550909" y="2348040"/>
            <a:chExt cx="3957600" cy="3036760"/>
          </a:xfrm>
        </p:grpSpPr>
        <p:pic>
          <p:nvPicPr>
            <p:cNvPr id="6146" name="Picture 2" descr="1962 ... 'Rosie' the Jetsons | James Vaughan | Flickr">
              <a:extLst>
                <a:ext uri="{FF2B5EF4-FFF2-40B4-BE49-F238E27FC236}">
                  <a16:creationId xmlns:a16="http://schemas.microsoft.com/office/drawing/2014/main" id="{799D36A4-D72E-4799-931E-A684A9688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0909" y="2348040"/>
              <a:ext cx="3867966" cy="2952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B52B853-3DB9-0214-26D4-3330DB30D358}"/>
                </a:ext>
              </a:extLst>
            </p:cNvPr>
            <p:cNvSpPr/>
            <p:nvPr/>
          </p:nvSpPr>
          <p:spPr bwMode="gray">
            <a:xfrm>
              <a:off x="11185912" y="5080000"/>
              <a:ext cx="322597" cy="304800"/>
            </a:xfrm>
            <a:prstGeom prst="rect">
              <a:avLst/>
            </a:prstGeom>
            <a:solidFill>
              <a:schemeClr val="bg1"/>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grpSp>
      <p:sp>
        <p:nvSpPr>
          <p:cNvPr id="2" name="Title 1">
            <a:extLst>
              <a:ext uri="{FF2B5EF4-FFF2-40B4-BE49-F238E27FC236}">
                <a16:creationId xmlns:a16="http://schemas.microsoft.com/office/drawing/2014/main" id="{D0B01DCA-224B-6272-CDE8-43142230B262}"/>
              </a:ext>
            </a:extLst>
          </p:cNvPr>
          <p:cNvSpPr>
            <a:spLocks noGrp="1"/>
          </p:cNvSpPr>
          <p:nvPr>
            <p:ph type="title"/>
          </p:nvPr>
        </p:nvSpPr>
        <p:spPr/>
        <p:txBody>
          <a:bodyPr/>
          <a:lstStyle/>
          <a:p>
            <a:r>
              <a:rPr lang="en-US" dirty="0"/>
              <a:t>Textbook Agent: The Logical Conclusion?</a:t>
            </a:r>
          </a:p>
        </p:txBody>
      </p:sp>
      <p:sp>
        <p:nvSpPr>
          <p:cNvPr id="3" name="Content Placeholder 2">
            <a:extLst>
              <a:ext uri="{FF2B5EF4-FFF2-40B4-BE49-F238E27FC236}">
                <a16:creationId xmlns:a16="http://schemas.microsoft.com/office/drawing/2014/main" id="{3F8CD46B-1D54-382A-490D-2CC9B7B0404E}"/>
              </a:ext>
            </a:extLst>
          </p:cNvPr>
          <p:cNvSpPr>
            <a:spLocks noGrp="1"/>
          </p:cNvSpPr>
          <p:nvPr>
            <p:ph idx="1"/>
          </p:nvPr>
        </p:nvSpPr>
        <p:spPr>
          <a:xfrm>
            <a:off x="1085850" y="1557210"/>
            <a:ext cx="10247168" cy="706820"/>
          </a:xfrm>
        </p:spPr>
        <p:txBody>
          <a:bodyPr>
            <a:normAutofit fontScale="92500" lnSpcReduction="10000"/>
          </a:bodyPr>
          <a:lstStyle/>
          <a:p>
            <a:r>
              <a:rPr lang="en-US" sz="2600" dirty="0"/>
              <a:t>“But I think of ‘agent’ as ‘</a:t>
            </a:r>
            <a:r>
              <a:rPr lang="en-US" sz="2600" i="1" dirty="0"/>
              <a:t>something that does stuff for me on its own</a:t>
            </a:r>
            <a:r>
              <a:rPr lang="en-US" sz="2600" dirty="0"/>
              <a:t>.’</a:t>
            </a:r>
          </a:p>
          <a:p>
            <a:pPr marL="342900" indent="-342900">
              <a:buFont typeface="Arial" panose="020B0604020202020204" pitchFamily="34" charset="0"/>
              <a:buChar char="•"/>
            </a:pPr>
            <a:r>
              <a:rPr lang="en-US" sz="2200" dirty="0"/>
              <a:t>(Maybe with the ability to do </a:t>
            </a:r>
            <a:r>
              <a:rPr lang="en-US" sz="2200" i="1" dirty="0"/>
              <a:t>multiple steps</a:t>
            </a:r>
            <a:r>
              <a:rPr lang="en-US" sz="2200" dirty="0"/>
              <a:t> of actions on its own.)</a:t>
            </a:r>
          </a:p>
          <a:p>
            <a:pPr marL="342900" indent="-342900">
              <a:buFont typeface="Arial" panose="020B0604020202020204" pitchFamily="34" charset="0"/>
              <a:buChar char="•"/>
            </a:pPr>
            <a:endParaRPr lang="en-US" sz="2400" dirty="0"/>
          </a:p>
        </p:txBody>
      </p:sp>
      <p:grpSp>
        <p:nvGrpSpPr>
          <p:cNvPr id="4" name="Group 3">
            <a:extLst>
              <a:ext uri="{FF2B5EF4-FFF2-40B4-BE49-F238E27FC236}">
                <a16:creationId xmlns:a16="http://schemas.microsoft.com/office/drawing/2014/main" id="{FC5F2AB8-F529-E822-A07A-B01FE7053E48}"/>
              </a:ext>
            </a:extLst>
          </p:cNvPr>
          <p:cNvGrpSpPr/>
          <p:nvPr/>
        </p:nvGrpSpPr>
        <p:grpSpPr>
          <a:xfrm>
            <a:off x="11102950" y="399851"/>
            <a:ext cx="631851" cy="616274"/>
            <a:chOff x="8540686" y="2752628"/>
            <a:chExt cx="2039330" cy="1989054"/>
          </a:xfrm>
          <a:effectLst/>
        </p:grpSpPr>
        <p:sp>
          <p:nvSpPr>
            <p:cNvPr id="5" name="Oval 4">
              <a:extLst>
                <a:ext uri="{FF2B5EF4-FFF2-40B4-BE49-F238E27FC236}">
                  <a16:creationId xmlns:a16="http://schemas.microsoft.com/office/drawing/2014/main" id="{5B956C63-9591-3351-F95F-0A63A4436572}"/>
                </a:ext>
              </a:extLst>
            </p:cNvPr>
            <p:cNvSpPr/>
            <p:nvPr/>
          </p:nvSpPr>
          <p:spPr bwMode="gray">
            <a:xfrm>
              <a:off x="8540686" y="2752628"/>
              <a:ext cx="2039330" cy="198905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0D0AD4EE-6514-9AF3-C073-65C02E7C7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sp>
        <p:nvSpPr>
          <p:cNvPr id="8" name="Content Placeholder 2">
            <a:extLst>
              <a:ext uri="{FF2B5EF4-FFF2-40B4-BE49-F238E27FC236}">
                <a16:creationId xmlns:a16="http://schemas.microsoft.com/office/drawing/2014/main" id="{876558D9-3221-4AEC-CC50-641D708951DB}"/>
              </a:ext>
            </a:extLst>
          </p:cNvPr>
          <p:cNvSpPr txBox="1">
            <a:spLocks/>
          </p:cNvSpPr>
          <p:nvPr/>
        </p:nvSpPr>
        <p:spPr bwMode="gray">
          <a:xfrm>
            <a:off x="1085849" y="2667000"/>
            <a:ext cx="7023678" cy="329654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This actually reduces to a Textbook Agent</a:t>
            </a:r>
            <a:endParaRPr lang="en-US" sz="2400" i="1" dirty="0"/>
          </a:p>
          <a:p>
            <a:pPr marL="285750" indent="-285750">
              <a:buFont typeface="Arial" panose="020B0604020202020204" pitchFamily="34" charset="0"/>
              <a:buChar char="•"/>
            </a:pPr>
            <a:r>
              <a:rPr lang="en-US" sz="2000" dirty="0"/>
              <a:t>Calculators generate results for you on their own</a:t>
            </a:r>
          </a:p>
          <a:p>
            <a:pPr marL="285750" indent="-285750">
              <a:buFont typeface="Arial" panose="020B0604020202020204" pitchFamily="34" charset="0"/>
              <a:buChar char="•"/>
            </a:pPr>
            <a:r>
              <a:rPr lang="en-US" sz="2000" dirty="0"/>
              <a:t>Calculators internally use multiple steps of operation</a:t>
            </a:r>
          </a:p>
          <a:p>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4B4D4F"/>
                </a:solidFill>
                <a:latin typeface="Arial" panose="020B0604020202020204"/>
              </a:rPr>
              <a:t>Must use the same definition for </a:t>
            </a:r>
            <a:r>
              <a:rPr lang="en-US" sz="2400" i="1" dirty="0">
                <a:solidFill>
                  <a:srgbClr val="4B4D4F"/>
                </a:solidFill>
                <a:latin typeface="Arial" panose="020B0604020202020204"/>
              </a:rPr>
              <a:t>all</a:t>
            </a:r>
            <a:r>
              <a:rPr lang="en-US" sz="2400" dirty="0">
                <a:solidFill>
                  <a:srgbClr val="4B4D4F"/>
                </a:solidFill>
                <a:latin typeface="Arial" panose="020B0604020202020204"/>
              </a:rPr>
              <a:t> </a:t>
            </a:r>
            <a:r>
              <a:rPr kumimoji="0" lang="en-US" sz="2400" b="0" i="0" u="none" strike="noStrike" kern="1200" cap="none" spc="0" normalizeH="0" baseline="0" noProof="0" dirty="0">
                <a:ln>
                  <a:noFill/>
                </a:ln>
                <a:solidFill>
                  <a:srgbClr val="4B4D4F"/>
                </a:solidFill>
                <a:effectLst/>
                <a:uLnTx/>
                <a:uFillTx/>
                <a:latin typeface="Arial" panose="020B0604020202020204"/>
                <a:ea typeface="+mn-ea"/>
                <a:cs typeface="+mn-cs"/>
              </a:rPr>
              <a:t>environments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4B4D4F"/>
                </a:solidFill>
                <a:latin typeface="Arial" panose="020B0604020202020204"/>
              </a:rPr>
              <a:t>N</a:t>
            </a:r>
            <a:r>
              <a:rPr kumimoji="0" lang="en-US" sz="2000" b="0" i="0" u="none" strike="noStrike" kern="1200" cap="none" spc="0" normalizeH="0" baseline="0" noProof="0" dirty="0" err="1">
                <a:ln>
                  <a:noFill/>
                </a:ln>
                <a:solidFill>
                  <a:srgbClr val="4B4D4F"/>
                </a:solidFill>
                <a:effectLst/>
                <a:uLnTx/>
                <a:uFillTx/>
                <a:latin typeface="Arial" panose="020B0604020202020204"/>
                <a:ea typeface="+mn-ea"/>
                <a:cs typeface="+mn-cs"/>
              </a:rPr>
              <a:t>ot</a:t>
            </a:r>
            <a:r>
              <a:rPr kumimoji="0" lang="en-US" sz="2000" b="0" i="0" u="none" strike="noStrike" kern="1200" cap="none" spc="0" normalizeH="0" baseline="0" noProof="0" dirty="0">
                <a:ln>
                  <a:noFill/>
                </a:ln>
                <a:solidFill>
                  <a:srgbClr val="4B4D4F"/>
                </a:solidFill>
                <a:effectLst/>
                <a:uLnTx/>
                <a:uFillTx/>
                <a:latin typeface="Arial" panose="020B0604020202020204"/>
                <a:ea typeface="+mn-ea"/>
                <a:cs typeface="+mn-cs"/>
              </a:rPr>
              <a:t> just those with physically-interactive actions.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4B4D4F"/>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rgbClr val="4B4D4F"/>
                </a:solidFill>
                <a:effectLst/>
                <a:uLnTx/>
                <a:uFillTx/>
                <a:latin typeface="Arial" panose="020B0604020202020204"/>
                <a:ea typeface="+mn-ea"/>
                <a:cs typeface="+mn-cs"/>
              </a:rPr>
              <a:t>Unless we can find a better definition?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1" u="none" strike="noStrike" kern="1200" cap="none" spc="0" normalizeH="0" baseline="0" noProof="0" dirty="0">
              <a:ln>
                <a:noFill/>
              </a:ln>
              <a:solidFill>
                <a:srgbClr val="4B4D4F"/>
              </a:solidFill>
              <a:effectLst/>
              <a:uLnTx/>
              <a:uFillTx/>
              <a:latin typeface="Arial" panose="020B0604020202020204"/>
              <a:ea typeface="+mn-ea"/>
              <a:cs typeface="+mn-cs"/>
            </a:endParaRPr>
          </a:p>
          <a:p>
            <a:endParaRPr lang="en-US" sz="2000" dirty="0"/>
          </a:p>
        </p:txBody>
      </p:sp>
    </p:spTree>
    <p:extLst>
      <p:ext uri="{BB962C8B-B14F-4D97-AF65-F5344CB8AC3E}">
        <p14:creationId xmlns:p14="http://schemas.microsoft.com/office/powerpoint/2010/main" val="1864165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81CE5-749A-EFBD-1464-C4C8D58A36C1}"/>
            </a:ext>
          </a:extLst>
        </p:cNvPr>
        <p:cNvGrpSpPr/>
        <p:nvPr/>
      </p:nvGrpSpPr>
      <p:grpSpPr>
        <a:xfrm>
          <a:off x="0" y="0"/>
          <a:ext cx="0" cy="0"/>
          <a:chOff x="0" y="0"/>
          <a:chExt cx="0" cy="0"/>
        </a:xfrm>
      </p:grpSpPr>
      <p:cxnSp>
        <p:nvCxnSpPr>
          <p:cNvPr id="16" name="Connector: Elbow 15">
            <a:extLst>
              <a:ext uri="{FF2B5EF4-FFF2-40B4-BE49-F238E27FC236}">
                <a16:creationId xmlns:a16="http://schemas.microsoft.com/office/drawing/2014/main" id="{811D7031-0628-3518-ABEA-C9CB285DBB63}"/>
              </a:ext>
            </a:extLst>
          </p:cNvPr>
          <p:cNvCxnSpPr>
            <a:cxnSpLocks/>
          </p:cNvCxnSpPr>
          <p:nvPr/>
        </p:nvCxnSpPr>
        <p:spPr bwMode="gray">
          <a:xfrm rot="10800000" flipV="1">
            <a:off x="8848437" y="1865348"/>
            <a:ext cx="1690252" cy="325846"/>
          </a:xfrm>
          <a:prstGeom prst="bentConnector3">
            <a:avLst>
              <a:gd name="adj1" fmla="val 50000"/>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663E506-577F-9F8D-033D-4EE704191F40}"/>
              </a:ext>
            </a:extLst>
          </p:cNvPr>
          <p:cNvSpPr>
            <a:spLocks noGrp="1"/>
          </p:cNvSpPr>
          <p:nvPr>
            <p:ph type="title"/>
          </p:nvPr>
        </p:nvSpPr>
        <p:spPr/>
        <p:txBody>
          <a:bodyPr/>
          <a:lstStyle/>
          <a:p>
            <a:r>
              <a:rPr lang="en-US" dirty="0"/>
              <a:t>The “Multi-Agent Agent” Sense</a:t>
            </a:r>
          </a:p>
        </p:txBody>
      </p:sp>
      <p:sp>
        <p:nvSpPr>
          <p:cNvPr id="3" name="Content Placeholder 2">
            <a:extLst>
              <a:ext uri="{FF2B5EF4-FFF2-40B4-BE49-F238E27FC236}">
                <a16:creationId xmlns:a16="http://schemas.microsoft.com/office/drawing/2014/main" id="{D95B945B-4093-3C6C-7E05-27C2D838B168}"/>
              </a:ext>
            </a:extLst>
          </p:cNvPr>
          <p:cNvSpPr>
            <a:spLocks noGrp="1"/>
          </p:cNvSpPr>
          <p:nvPr>
            <p:ph idx="1"/>
          </p:nvPr>
        </p:nvSpPr>
        <p:spPr>
          <a:xfrm>
            <a:off x="860642" y="1557210"/>
            <a:ext cx="9144000" cy="3930085"/>
          </a:xfrm>
        </p:spPr>
        <p:txBody>
          <a:bodyPr>
            <a:normAutofit/>
          </a:bodyPr>
          <a:lstStyle/>
          <a:p>
            <a:pPr marL="342900" indent="-342900">
              <a:buAutoNum type="arabicPeriod"/>
            </a:pPr>
            <a:r>
              <a:rPr lang="en-US" sz="2400" b="1" dirty="0"/>
              <a:t>Textbook Agent</a:t>
            </a:r>
          </a:p>
          <a:p>
            <a:pPr marL="571500" lvl="1" indent="-342900"/>
            <a:r>
              <a:rPr lang="en-US" sz="2400" dirty="0"/>
              <a:t>“Just read Russel &amp; Norvig’s </a:t>
            </a:r>
            <a:r>
              <a:rPr lang="en-US" sz="2400" i="1" dirty="0"/>
              <a:t>AI A Modern Approach</a:t>
            </a:r>
            <a:r>
              <a:rPr lang="en-US" sz="2400" dirty="0"/>
              <a:t>.”</a:t>
            </a:r>
          </a:p>
          <a:p>
            <a:pPr marL="342900" indent="-342900">
              <a:buAutoNum type="arabicPeriod"/>
            </a:pPr>
            <a:r>
              <a:rPr lang="en-US" sz="2400" b="1" dirty="0"/>
              <a:t>Multi-Agent Agent</a:t>
            </a:r>
          </a:p>
          <a:p>
            <a:pPr marL="571500" lvl="1" indent="-342900"/>
            <a:r>
              <a:rPr lang="en-US" sz="2400" dirty="0"/>
              <a:t>“Agents are the parts of multi-agent systems!”</a:t>
            </a:r>
          </a:p>
          <a:p>
            <a:pPr marL="342900" indent="-342900">
              <a:buAutoNum type="arabicPeriod"/>
            </a:pPr>
            <a:r>
              <a:rPr lang="en-US" sz="2400" b="1" dirty="0"/>
              <a:t>Human-like Decision Agent</a:t>
            </a:r>
          </a:p>
          <a:p>
            <a:pPr marL="571500" lvl="1" indent="-342900"/>
            <a:r>
              <a:rPr lang="en-US" sz="2400" dirty="0"/>
              <a:t>“Can’t put my finger on it, but it’s like how humans can do…”</a:t>
            </a:r>
          </a:p>
          <a:p>
            <a:pPr marL="342900" indent="-342900">
              <a:buAutoNum type="arabicPeriod"/>
            </a:pPr>
            <a:r>
              <a:rPr lang="en-US" sz="2400" b="1" dirty="0"/>
              <a:t>LLM Agent</a:t>
            </a:r>
          </a:p>
          <a:p>
            <a:pPr marL="571500" lvl="1" indent="-342900"/>
            <a:r>
              <a:rPr lang="en-US" sz="2400" dirty="0"/>
              <a:t>“Agents are LLMs that can take actions using tools.”</a:t>
            </a:r>
          </a:p>
          <a:p>
            <a:pPr marL="342900" indent="-342900">
              <a:buAutoNum type="arabicPeriod"/>
            </a:pPr>
            <a:endParaRPr lang="en-US" sz="2400" dirty="0"/>
          </a:p>
          <a:p>
            <a:endParaRPr lang="en-US" sz="2400" dirty="0"/>
          </a:p>
        </p:txBody>
      </p:sp>
      <p:grpSp>
        <p:nvGrpSpPr>
          <p:cNvPr id="4" name="Group 3">
            <a:extLst>
              <a:ext uri="{FF2B5EF4-FFF2-40B4-BE49-F238E27FC236}">
                <a16:creationId xmlns:a16="http://schemas.microsoft.com/office/drawing/2014/main" id="{C7F48319-DD59-1121-C99F-2AE85F536EF4}"/>
              </a:ext>
            </a:extLst>
          </p:cNvPr>
          <p:cNvGrpSpPr/>
          <p:nvPr/>
        </p:nvGrpSpPr>
        <p:grpSpPr>
          <a:xfrm>
            <a:off x="10516440" y="2517042"/>
            <a:ext cx="631851" cy="616274"/>
            <a:chOff x="10036149" y="2517042"/>
            <a:chExt cx="631851" cy="616274"/>
          </a:xfrm>
        </p:grpSpPr>
        <p:sp>
          <p:nvSpPr>
            <p:cNvPr id="5" name="Oval 4">
              <a:extLst>
                <a:ext uri="{FF2B5EF4-FFF2-40B4-BE49-F238E27FC236}">
                  <a16:creationId xmlns:a16="http://schemas.microsoft.com/office/drawing/2014/main" id="{F3B24591-16D2-438E-7F7D-DB21BB047A52}"/>
                </a:ext>
              </a:extLst>
            </p:cNvPr>
            <p:cNvSpPr/>
            <p:nvPr/>
          </p:nvSpPr>
          <p:spPr bwMode="gray">
            <a:xfrm>
              <a:off x="10036149" y="2517042"/>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B54A9CEF-FA05-433E-3F5C-161D64457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9110" y="2592215"/>
              <a:ext cx="465928" cy="465928"/>
            </a:xfrm>
            <a:prstGeom prst="rect">
              <a:avLst/>
            </a:prstGeom>
          </p:spPr>
        </p:pic>
      </p:grpSp>
      <p:grpSp>
        <p:nvGrpSpPr>
          <p:cNvPr id="13" name="Group 12">
            <a:extLst>
              <a:ext uri="{FF2B5EF4-FFF2-40B4-BE49-F238E27FC236}">
                <a16:creationId xmlns:a16="http://schemas.microsoft.com/office/drawing/2014/main" id="{D64C5886-1C84-B455-CB70-3275289A8B01}"/>
              </a:ext>
            </a:extLst>
          </p:cNvPr>
          <p:cNvGrpSpPr/>
          <p:nvPr/>
        </p:nvGrpSpPr>
        <p:grpSpPr>
          <a:xfrm>
            <a:off x="10516440" y="1557210"/>
            <a:ext cx="631851" cy="616274"/>
            <a:chOff x="8540686" y="2752628"/>
            <a:chExt cx="2039330" cy="1989054"/>
          </a:xfrm>
        </p:grpSpPr>
        <p:sp>
          <p:nvSpPr>
            <p:cNvPr id="14" name="Oval 13">
              <a:extLst>
                <a:ext uri="{FF2B5EF4-FFF2-40B4-BE49-F238E27FC236}">
                  <a16:creationId xmlns:a16="http://schemas.microsoft.com/office/drawing/2014/main" id="{A7CA267A-02FB-1EF9-9C9D-720D367869F8}"/>
                </a:ext>
              </a:extLst>
            </p:cNvPr>
            <p:cNvSpPr/>
            <p:nvPr/>
          </p:nvSpPr>
          <p:spPr bwMode="gray">
            <a:xfrm>
              <a:off x="8540686" y="2752628"/>
              <a:ext cx="2039330" cy="198905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5" name="Picture 14" descr="A black background with a black square&#10;&#10;AI-generated content may be incorrect.">
              <a:extLst>
                <a:ext uri="{FF2B5EF4-FFF2-40B4-BE49-F238E27FC236}">
                  <a16:creationId xmlns:a16="http://schemas.microsoft.com/office/drawing/2014/main" id="{15CCE1FC-8C1F-32B3-901F-6A1E696E2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cxnSp>
        <p:nvCxnSpPr>
          <p:cNvPr id="17" name="Connector: Elbow 16">
            <a:extLst>
              <a:ext uri="{FF2B5EF4-FFF2-40B4-BE49-F238E27FC236}">
                <a16:creationId xmlns:a16="http://schemas.microsoft.com/office/drawing/2014/main" id="{BDF32CFE-9B0B-E238-9400-1BF12E7EA56C}"/>
              </a:ext>
            </a:extLst>
          </p:cNvPr>
          <p:cNvCxnSpPr>
            <a:cxnSpLocks/>
            <a:stCxn id="21" idx="2"/>
          </p:cNvCxnSpPr>
          <p:nvPr/>
        </p:nvCxnSpPr>
        <p:spPr bwMode="gray">
          <a:xfrm rot="10800000" flipV="1">
            <a:off x="7767783" y="2825180"/>
            <a:ext cx="2770907" cy="276974"/>
          </a:xfrm>
          <a:prstGeom prst="bentConnector3">
            <a:avLst>
              <a:gd name="adj1" fmla="val 21333"/>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DD940E3-540F-3E70-59DE-F9B53220CB85}"/>
              </a:ext>
            </a:extLst>
          </p:cNvPr>
          <p:cNvGrpSpPr/>
          <p:nvPr/>
        </p:nvGrpSpPr>
        <p:grpSpPr>
          <a:xfrm>
            <a:off x="10538689" y="2517043"/>
            <a:ext cx="631851" cy="616274"/>
            <a:chOff x="10036149" y="2517042"/>
            <a:chExt cx="631851" cy="616274"/>
          </a:xfrm>
        </p:grpSpPr>
        <p:sp>
          <p:nvSpPr>
            <p:cNvPr id="21" name="Oval 20">
              <a:extLst>
                <a:ext uri="{FF2B5EF4-FFF2-40B4-BE49-F238E27FC236}">
                  <a16:creationId xmlns:a16="http://schemas.microsoft.com/office/drawing/2014/main" id="{5AC1E793-0D44-F576-5734-23AF5CC525E9}"/>
                </a:ext>
              </a:extLst>
            </p:cNvPr>
            <p:cNvSpPr/>
            <p:nvPr/>
          </p:nvSpPr>
          <p:spPr bwMode="gray">
            <a:xfrm>
              <a:off x="10036149" y="2517042"/>
              <a:ext cx="631851" cy="616274"/>
            </a:xfrm>
            <a:prstGeom prst="ellipse">
              <a:avLst/>
            </a:prstGeom>
            <a:solidFill>
              <a:schemeClr val="bg2"/>
            </a:solidFill>
            <a:ln w="57150" cap="rnd">
              <a:solidFill>
                <a:schemeClr val="tx2"/>
              </a:solidFill>
              <a:round/>
            </a:ln>
            <a:effectLst>
              <a:outerShdw sx="105000" sy="105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22" name="Picture 21" descr="A black background with a black square&#10;&#10;AI-generated content may be incorrect.">
              <a:extLst>
                <a:ext uri="{FF2B5EF4-FFF2-40B4-BE49-F238E27FC236}">
                  <a16:creationId xmlns:a16="http://schemas.microsoft.com/office/drawing/2014/main" id="{71FDEED0-D4EF-6FD5-E827-C7A823020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9110" y="2592215"/>
              <a:ext cx="465928" cy="465928"/>
            </a:xfrm>
            <a:prstGeom prst="rect">
              <a:avLst/>
            </a:prstGeom>
          </p:spPr>
        </p:pic>
      </p:grpSp>
      <p:sp>
        <p:nvSpPr>
          <p:cNvPr id="32" name="Rectangle 31">
            <a:extLst>
              <a:ext uri="{FF2B5EF4-FFF2-40B4-BE49-F238E27FC236}">
                <a16:creationId xmlns:a16="http://schemas.microsoft.com/office/drawing/2014/main" id="{510D687D-B84F-03C1-ACA4-7CABCDC08D67}"/>
              </a:ext>
            </a:extLst>
          </p:cNvPr>
          <p:cNvSpPr/>
          <p:nvPr/>
        </p:nvSpPr>
        <p:spPr bwMode="gray">
          <a:xfrm>
            <a:off x="674255" y="1221906"/>
            <a:ext cx="10815781" cy="1216240"/>
          </a:xfrm>
          <a:prstGeom prst="rect">
            <a:avLst/>
          </a:prstGeom>
          <a:solidFill>
            <a:schemeClr val="bg1">
              <a:alpha val="7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3" name="Rectangle 32">
            <a:extLst>
              <a:ext uri="{FF2B5EF4-FFF2-40B4-BE49-F238E27FC236}">
                <a16:creationId xmlns:a16="http://schemas.microsoft.com/office/drawing/2014/main" id="{DAEC236C-EA30-7330-3357-610E31312045}"/>
              </a:ext>
            </a:extLst>
          </p:cNvPr>
          <p:cNvSpPr/>
          <p:nvPr/>
        </p:nvSpPr>
        <p:spPr bwMode="gray">
          <a:xfrm>
            <a:off x="674255" y="3354599"/>
            <a:ext cx="10815781" cy="1871017"/>
          </a:xfrm>
          <a:prstGeom prst="rect">
            <a:avLst/>
          </a:prstGeom>
          <a:solidFill>
            <a:schemeClr val="bg1">
              <a:alpha val="7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4" name="Rectangle 33">
            <a:extLst>
              <a:ext uri="{FF2B5EF4-FFF2-40B4-BE49-F238E27FC236}">
                <a16:creationId xmlns:a16="http://schemas.microsoft.com/office/drawing/2014/main" id="{B4403E96-ABD6-A942-391F-B0BCD960E293}"/>
              </a:ext>
            </a:extLst>
          </p:cNvPr>
          <p:cNvSpPr/>
          <p:nvPr/>
        </p:nvSpPr>
        <p:spPr bwMode="gray">
          <a:xfrm>
            <a:off x="701964" y="5510863"/>
            <a:ext cx="10788072" cy="659288"/>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i="1" dirty="0">
                <a:solidFill>
                  <a:schemeClr val="accent6"/>
                </a:solidFill>
              </a:rPr>
              <a:t>“This is how agents work. . . .”</a:t>
            </a:r>
          </a:p>
        </p:txBody>
      </p:sp>
    </p:spTree>
    <p:extLst>
      <p:ext uri="{BB962C8B-B14F-4D97-AF65-F5344CB8AC3E}">
        <p14:creationId xmlns:p14="http://schemas.microsoft.com/office/powerpoint/2010/main" val="3496543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A359-412D-CB30-7E8D-365FFF3AB457}"/>
              </a:ext>
            </a:extLst>
          </p:cNvPr>
          <p:cNvSpPr>
            <a:spLocks noGrp="1"/>
          </p:cNvSpPr>
          <p:nvPr>
            <p:ph type="title"/>
          </p:nvPr>
        </p:nvSpPr>
        <p:spPr/>
        <p:txBody>
          <a:bodyPr/>
          <a:lstStyle/>
          <a:p>
            <a:r>
              <a:rPr lang="en-US" dirty="0"/>
              <a:t>Multi-Agent Agent</a:t>
            </a:r>
          </a:p>
        </p:txBody>
      </p:sp>
      <p:sp>
        <p:nvSpPr>
          <p:cNvPr id="3" name="Content Placeholder 2">
            <a:extLst>
              <a:ext uri="{FF2B5EF4-FFF2-40B4-BE49-F238E27FC236}">
                <a16:creationId xmlns:a16="http://schemas.microsoft.com/office/drawing/2014/main" id="{38E3E89B-AB4E-B8EB-D704-C3F795820237}"/>
              </a:ext>
            </a:extLst>
          </p:cNvPr>
          <p:cNvSpPr>
            <a:spLocks noGrp="1"/>
          </p:cNvSpPr>
          <p:nvPr>
            <p:ph idx="1"/>
          </p:nvPr>
        </p:nvSpPr>
        <p:spPr/>
        <p:txBody>
          <a:bodyPr>
            <a:normAutofit/>
          </a:bodyPr>
          <a:lstStyle/>
          <a:p>
            <a:r>
              <a:rPr lang="en-US" sz="2000" dirty="0"/>
              <a:t>Is it a circular definition?</a:t>
            </a:r>
          </a:p>
          <a:p>
            <a:pPr marL="285750" indent="-285750">
              <a:buFont typeface="Arial" panose="020B0604020202020204" pitchFamily="34" charset="0"/>
              <a:buChar char="•"/>
            </a:pPr>
            <a:r>
              <a:rPr lang="en-US" sz="2000" dirty="0"/>
              <a:t>“Something that’s part of a system that has agents.”</a:t>
            </a:r>
          </a:p>
          <a:p>
            <a:endParaRPr lang="en-US" sz="2000" dirty="0"/>
          </a:p>
          <a:p>
            <a:r>
              <a:rPr lang="en-US" sz="2000" dirty="0"/>
              <a:t>It doesn’t have to be:</a:t>
            </a:r>
          </a:p>
          <a:p>
            <a:pPr marL="285750" indent="-285750">
              <a:buFont typeface="Arial" panose="020B0604020202020204" pitchFamily="34" charset="0"/>
              <a:buChar char="•"/>
            </a:pPr>
            <a:r>
              <a:rPr lang="en-US" sz="2000" dirty="0"/>
              <a:t>“An entity that collaborates with other entities to achieve a common goal.”</a:t>
            </a:r>
          </a:p>
          <a:p>
            <a:pPr marL="285750" indent="-285750">
              <a:buFont typeface="Arial" panose="020B0604020202020204" pitchFamily="34" charset="0"/>
              <a:buChar char="•"/>
            </a:pPr>
            <a:endParaRPr lang="en-US" sz="2000" dirty="0"/>
          </a:p>
          <a:p>
            <a:r>
              <a:rPr lang="en-US" sz="2000" dirty="0"/>
              <a:t>Most encountered as a passive assumption rather than as a formal definition</a:t>
            </a:r>
          </a:p>
          <a:p>
            <a:pPr marL="285750" indent="-285750">
              <a:buFont typeface="Arial" panose="020B0604020202020204" pitchFamily="34" charset="0"/>
              <a:buChar char="•"/>
            </a:pPr>
            <a:r>
              <a:rPr lang="en-US" sz="2000" dirty="0"/>
              <a:t>Usually from non-technical persons</a:t>
            </a:r>
          </a:p>
          <a:p>
            <a:pPr marL="285750" indent="-285750">
              <a:buFont typeface="Arial" panose="020B0604020202020204" pitchFamily="34" charset="0"/>
              <a:buChar char="•"/>
            </a:pPr>
            <a:endParaRPr lang="en-US" sz="2000" dirty="0"/>
          </a:p>
        </p:txBody>
      </p:sp>
      <p:grpSp>
        <p:nvGrpSpPr>
          <p:cNvPr id="4" name="Group 3">
            <a:extLst>
              <a:ext uri="{FF2B5EF4-FFF2-40B4-BE49-F238E27FC236}">
                <a16:creationId xmlns:a16="http://schemas.microsoft.com/office/drawing/2014/main" id="{584B12F9-C713-F69A-3C79-B36E42BE6A8E}"/>
              </a:ext>
            </a:extLst>
          </p:cNvPr>
          <p:cNvGrpSpPr/>
          <p:nvPr/>
        </p:nvGrpSpPr>
        <p:grpSpPr>
          <a:xfrm>
            <a:off x="11102950" y="399851"/>
            <a:ext cx="631851" cy="616274"/>
            <a:chOff x="10036149" y="2517042"/>
            <a:chExt cx="631851" cy="616274"/>
          </a:xfrm>
        </p:grpSpPr>
        <p:sp>
          <p:nvSpPr>
            <p:cNvPr id="5" name="Oval 4">
              <a:extLst>
                <a:ext uri="{FF2B5EF4-FFF2-40B4-BE49-F238E27FC236}">
                  <a16:creationId xmlns:a16="http://schemas.microsoft.com/office/drawing/2014/main" id="{3693A15A-2B39-9C60-0CB5-7B190588A9F8}"/>
                </a:ext>
              </a:extLst>
            </p:cNvPr>
            <p:cNvSpPr/>
            <p:nvPr/>
          </p:nvSpPr>
          <p:spPr bwMode="gray">
            <a:xfrm>
              <a:off x="10036149" y="2517042"/>
              <a:ext cx="631851" cy="616274"/>
            </a:xfrm>
            <a:prstGeom prst="ellipse">
              <a:avLst/>
            </a:prstGeom>
            <a:solidFill>
              <a:schemeClr val="bg2"/>
            </a:solidFill>
            <a:ln w="57150" cap="rnd">
              <a:solidFill>
                <a:schemeClr val="tx2"/>
              </a:solidFill>
              <a:round/>
            </a:ln>
            <a:effectLst>
              <a:outerShdw sx="105000" sy="105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0BA70A3A-B6A8-AF03-7F7A-28F1CD8DE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9110" y="2592215"/>
              <a:ext cx="465928" cy="465928"/>
            </a:xfrm>
            <a:prstGeom prst="rect">
              <a:avLst/>
            </a:prstGeom>
          </p:spPr>
        </p:pic>
      </p:grpSp>
    </p:spTree>
    <p:extLst>
      <p:ext uri="{BB962C8B-B14F-4D97-AF65-F5344CB8AC3E}">
        <p14:creationId xmlns:p14="http://schemas.microsoft.com/office/powerpoint/2010/main" val="1182946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7CA3-4693-7CA4-B9DD-AC3FF0DCF074}"/>
              </a:ext>
            </a:extLst>
          </p:cNvPr>
          <p:cNvSpPr>
            <a:spLocks noGrp="1"/>
          </p:cNvSpPr>
          <p:nvPr>
            <p:ph type="title"/>
          </p:nvPr>
        </p:nvSpPr>
        <p:spPr/>
        <p:txBody>
          <a:bodyPr/>
          <a:lstStyle/>
          <a:p>
            <a:r>
              <a:rPr lang="en-US" dirty="0"/>
              <a:t>Multi-Agent Agent: Not Robust</a:t>
            </a:r>
          </a:p>
        </p:txBody>
      </p:sp>
      <p:sp>
        <p:nvSpPr>
          <p:cNvPr id="3" name="Content Placeholder 2">
            <a:extLst>
              <a:ext uri="{FF2B5EF4-FFF2-40B4-BE49-F238E27FC236}">
                <a16:creationId xmlns:a16="http://schemas.microsoft.com/office/drawing/2014/main" id="{6955CEDD-2F50-5542-0A94-C41FF3676089}"/>
              </a:ext>
            </a:extLst>
          </p:cNvPr>
          <p:cNvSpPr>
            <a:spLocks noGrp="1"/>
          </p:cNvSpPr>
          <p:nvPr>
            <p:ph idx="1"/>
          </p:nvPr>
        </p:nvSpPr>
        <p:spPr/>
        <p:txBody>
          <a:bodyPr>
            <a:normAutofit/>
          </a:bodyPr>
          <a:lstStyle/>
          <a:p>
            <a:r>
              <a:rPr lang="en-US" sz="2000" dirty="0"/>
              <a:t>Where do you draw the line?</a:t>
            </a:r>
          </a:p>
          <a:p>
            <a:pPr marL="285750" indent="-285750">
              <a:buFont typeface="Arial" panose="020B0604020202020204" pitchFamily="34" charset="0"/>
              <a:buChar char="•"/>
            </a:pPr>
            <a:r>
              <a:rPr lang="en-US" sz="2000" dirty="0"/>
              <a:t>Good practice usually breaks apps into encapsulated components</a:t>
            </a:r>
          </a:p>
          <a:p>
            <a:pPr marL="285750" indent="-285750">
              <a:buFont typeface="Arial" panose="020B0604020202020204" pitchFamily="34" charset="0"/>
              <a:buChar char="•"/>
            </a:pPr>
            <a:r>
              <a:rPr lang="en-US" sz="2000" dirty="0"/>
              <a:t>Are they each agents?</a:t>
            </a:r>
          </a:p>
          <a:p>
            <a:endParaRPr lang="en-US" sz="2000" dirty="0"/>
          </a:p>
          <a:p>
            <a:r>
              <a:rPr lang="en-US" sz="2000" dirty="0">
                <a:effectLst/>
                <a:latin typeface="Arial" panose="020B0604020202020204" pitchFamily="34" charset="0"/>
                <a:ea typeface="Arial" panose="020B0604020202020204" pitchFamily="34" charset="0"/>
              </a:rPr>
              <a:t>A sumo robot’s opponent is interacting, but not cooperating on a common goal</a:t>
            </a:r>
          </a:p>
          <a:p>
            <a:pPr marL="285750" indent="-285750">
              <a:buFont typeface="Arial" panose="020B0604020202020204" pitchFamily="34" charset="0"/>
              <a:buChar char="•"/>
            </a:pPr>
            <a:r>
              <a:rPr lang="en-US" sz="2000" dirty="0">
                <a:effectLst/>
                <a:latin typeface="Arial" panose="020B0604020202020204" pitchFamily="34" charset="0"/>
                <a:ea typeface="Arial" panose="020B0604020202020204" pitchFamily="34" charset="0"/>
              </a:rPr>
              <a:t>Are sumo robots </a:t>
            </a:r>
            <a:r>
              <a:rPr lang="en-US" sz="2000" dirty="0">
                <a:latin typeface="Arial" panose="020B0604020202020204" pitchFamily="34" charset="0"/>
                <a:ea typeface="Arial" panose="020B0604020202020204" pitchFamily="34" charset="0"/>
              </a:rPr>
              <a:t>each </a:t>
            </a:r>
            <a:r>
              <a:rPr lang="en-US" sz="2000" dirty="0">
                <a:effectLst/>
                <a:latin typeface="Arial" panose="020B0604020202020204" pitchFamily="34" charset="0"/>
                <a:ea typeface="Arial" panose="020B0604020202020204" pitchFamily="34" charset="0"/>
              </a:rPr>
              <a:t>agents?</a:t>
            </a:r>
          </a:p>
          <a:p>
            <a:pPr marL="285750" indent="-285750">
              <a:buFont typeface="Arial" panose="020B0604020202020204" pitchFamily="34" charset="0"/>
              <a:buChar char="•"/>
            </a:pPr>
            <a:endParaRPr lang="en-US" sz="2000" dirty="0"/>
          </a:p>
          <a:p>
            <a:r>
              <a:rPr lang="en-US" sz="2000" dirty="0">
                <a:effectLst/>
                <a:latin typeface="Arial" panose="020B0604020202020204" pitchFamily="34" charset="0"/>
                <a:ea typeface="Arial" panose="020B0604020202020204" pitchFamily="34" charset="0"/>
              </a:rPr>
              <a:t>The Multi-Agent definition is rarer and does not hold up well</a:t>
            </a:r>
          </a:p>
        </p:txBody>
      </p:sp>
      <p:grpSp>
        <p:nvGrpSpPr>
          <p:cNvPr id="4" name="Group 3">
            <a:extLst>
              <a:ext uri="{FF2B5EF4-FFF2-40B4-BE49-F238E27FC236}">
                <a16:creationId xmlns:a16="http://schemas.microsoft.com/office/drawing/2014/main" id="{B8DF8AEE-4254-05D2-46C7-101B3FDE2B73}"/>
              </a:ext>
            </a:extLst>
          </p:cNvPr>
          <p:cNvGrpSpPr/>
          <p:nvPr/>
        </p:nvGrpSpPr>
        <p:grpSpPr>
          <a:xfrm>
            <a:off x="11102950" y="399851"/>
            <a:ext cx="631851" cy="616274"/>
            <a:chOff x="10036149" y="2517042"/>
            <a:chExt cx="631851" cy="616274"/>
          </a:xfrm>
        </p:grpSpPr>
        <p:sp>
          <p:nvSpPr>
            <p:cNvPr id="5" name="Oval 4">
              <a:extLst>
                <a:ext uri="{FF2B5EF4-FFF2-40B4-BE49-F238E27FC236}">
                  <a16:creationId xmlns:a16="http://schemas.microsoft.com/office/drawing/2014/main" id="{E90594E2-9B35-D992-CF5A-58E438291AC3}"/>
                </a:ext>
              </a:extLst>
            </p:cNvPr>
            <p:cNvSpPr/>
            <p:nvPr/>
          </p:nvSpPr>
          <p:spPr bwMode="gray">
            <a:xfrm>
              <a:off x="10036149" y="2517042"/>
              <a:ext cx="631851" cy="616274"/>
            </a:xfrm>
            <a:prstGeom prst="ellipse">
              <a:avLst/>
            </a:prstGeom>
            <a:solidFill>
              <a:schemeClr val="bg2"/>
            </a:solidFill>
            <a:ln w="57150" cap="rnd">
              <a:solidFill>
                <a:schemeClr val="tx2"/>
              </a:solidFill>
              <a:round/>
            </a:ln>
            <a:effectLst>
              <a:outerShdw sx="105000" sy="105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523FBFDD-FAF6-46A4-5CC2-D5230B8D8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9110" y="2592215"/>
              <a:ext cx="465928" cy="465928"/>
            </a:xfrm>
            <a:prstGeom prst="rect">
              <a:avLst/>
            </a:prstGeom>
          </p:spPr>
        </p:pic>
      </p:grpSp>
    </p:spTree>
    <p:extLst>
      <p:ext uri="{BB962C8B-B14F-4D97-AF65-F5344CB8AC3E}">
        <p14:creationId xmlns:p14="http://schemas.microsoft.com/office/powerpoint/2010/main" val="331817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FFAAF-9306-1E04-5185-D864747B32CA}"/>
              </a:ext>
            </a:extLst>
          </p:cNvPr>
          <p:cNvSpPr>
            <a:spLocks noGrp="1"/>
          </p:cNvSpPr>
          <p:nvPr>
            <p:ph type="title"/>
          </p:nvPr>
        </p:nvSpPr>
        <p:spPr>
          <a:xfrm>
            <a:off x="457199" y="555639"/>
            <a:ext cx="11274425" cy="304699"/>
          </a:xfrm>
        </p:spPr>
        <p:txBody>
          <a:bodyPr wrap="square" anchor="t">
            <a:normAutofit/>
          </a:bodyPr>
          <a:lstStyle/>
          <a:p>
            <a:r>
              <a:rPr lang="en-US" dirty="0"/>
              <a:t>Background</a:t>
            </a:r>
          </a:p>
        </p:txBody>
      </p:sp>
      <p:sp>
        <p:nvSpPr>
          <p:cNvPr id="3" name="Content Placeholder 2">
            <a:extLst>
              <a:ext uri="{FF2B5EF4-FFF2-40B4-BE49-F238E27FC236}">
                <a16:creationId xmlns:a16="http://schemas.microsoft.com/office/drawing/2014/main" id="{6EE3ACD7-81AA-382D-0209-4EF9E193C4EE}"/>
              </a:ext>
            </a:extLst>
          </p:cNvPr>
          <p:cNvSpPr>
            <a:spLocks noGrp="1"/>
          </p:cNvSpPr>
          <p:nvPr>
            <p:ph sz="half" idx="1"/>
          </p:nvPr>
        </p:nvSpPr>
        <p:spPr>
          <a:xfrm>
            <a:off x="838199" y="4476743"/>
            <a:ext cx="9229627" cy="1344359"/>
          </a:xfrm>
        </p:spPr>
        <p:txBody>
          <a:bodyPr>
            <a:normAutofit/>
          </a:bodyPr>
          <a:lstStyle/>
          <a:p>
            <a:pPr>
              <a:lnSpc>
                <a:spcPct val="90000"/>
              </a:lnSpc>
            </a:pPr>
            <a:r>
              <a:rPr lang="en-US" sz="2400" dirty="0"/>
              <a:t>Working in large healthcare tech enterprise</a:t>
            </a:r>
          </a:p>
          <a:p>
            <a:pPr>
              <a:lnSpc>
                <a:spcPct val="90000"/>
              </a:lnSpc>
            </a:pPr>
            <a:r>
              <a:rPr lang="en-US" sz="2400" dirty="0"/>
              <a:t>All business leaders want to stay on top of technology trends</a:t>
            </a:r>
          </a:p>
          <a:p>
            <a:pPr marL="285750" indent="-285750">
              <a:lnSpc>
                <a:spcPct val="90000"/>
              </a:lnSpc>
              <a:buFont typeface="Arial" panose="020B0604020202020204" pitchFamily="34" charset="0"/>
              <a:buChar char="•"/>
            </a:pPr>
            <a:r>
              <a:rPr lang="en-US" sz="2400" dirty="0"/>
              <a:t>Trend of 2025: “Agentic AI!!!”</a:t>
            </a:r>
          </a:p>
          <a:p>
            <a:pPr>
              <a:lnSpc>
                <a:spcPct val="90000"/>
              </a:lnSpc>
            </a:pPr>
            <a:endParaRPr lang="en-US" sz="2400" dirty="0"/>
          </a:p>
        </p:txBody>
      </p:sp>
      <p:pic>
        <p:nvPicPr>
          <p:cNvPr id="11" name="Picture 10" descr="A large explosion with smoke&#10;&#10;AI-generated content may be incorrect.">
            <a:extLst>
              <a:ext uri="{FF2B5EF4-FFF2-40B4-BE49-F238E27FC236}">
                <a16:creationId xmlns:a16="http://schemas.microsoft.com/office/drawing/2014/main" id="{07D3B4BF-9C57-BCFC-7F74-149C88F09B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6565603">
            <a:off x="4872633" y="-24738"/>
            <a:ext cx="3622488" cy="5182516"/>
          </a:xfrm>
          <a:prstGeom prst="rect">
            <a:avLst/>
          </a:prstGeom>
          <a:noFill/>
        </p:spPr>
      </p:pic>
      <p:sp>
        <p:nvSpPr>
          <p:cNvPr id="12" name="Rectangle 11">
            <a:extLst>
              <a:ext uri="{FF2B5EF4-FFF2-40B4-BE49-F238E27FC236}">
                <a16:creationId xmlns:a16="http://schemas.microsoft.com/office/drawing/2014/main" id="{BF8832C2-A377-DA05-42FA-265FCE6DE760}"/>
              </a:ext>
            </a:extLst>
          </p:cNvPr>
          <p:cNvSpPr/>
          <p:nvPr/>
        </p:nvSpPr>
        <p:spPr>
          <a:xfrm rot="274557">
            <a:off x="3579332" y="2174359"/>
            <a:ext cx="5314212" cy="923330"/>
          </a:xfrm>
          <a:prstGeom prst="rect">
            <a:avLst/>
          </a:prstGeom>
          <a:noFill/>
        </p:spPr>
        <p:txBody>
          <a:bodyPr wrap="none" lIns="91440" tIns="45720" rIns="91440" bIns="45720">
            <a:spAutoFit/>
          </a:bodyPr>
          <a:lstStyle/>
          <a:p>
            <a:pPr algn="ctr"/>
            <a:r>
              <a:rPr lang="en-US" sz="5400" b="1" dirty="0">
                <a:ln w="28575" cmpd="sng">
                  <a:solidFill>
                    <a:schemeClr val="accent6">
                      <a:lumMod val="50000"/>
                    </a:schemeClr>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AGENTIC AI!!!!!</a:t>
            </a:r>
          </a:p>
        </p:txBody>
      </p:sp>
      <p:pic>
        <p:nvPicPr>
          <p:cNvPr id="13" name="Picture 12" descr="A black background with a black square&#10;&#10;AI-generated content may be incorrect.">
            <a:extLst>
              <a:ext uri="{FF2B5EF4-FFF2-40B4-BE49-F238E27FC236}">
                <a16:creationId xmlns:a16="http://schemas.microsoft.com/office/drawing/2014/main" id="{152DF937-7063-B005-359E-A7EA3539D3C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21308738">
            <a:off x="9094506" y="2317098"/>
            <a:ext cx="3429000" cy="6858000"/>
          </a:xfrm>
          <a:prstGeom prst="rect">
            <a:avLst/>
          </a:prstGeom>
        </p:spPr>
      </p:pic>
      <p:pic>
        <p:nvPicPr>
          <p:cNvPr id="1026" name="Picture 2" descr="Cười 3D Mắt Ngạc · Miễn Phí vector hình ảnh trên Pixabay">
            <a:extLst>
              <a:ext uri="{FF2B5EF4-FFF2-40B4-BE49-F238E27FC236}">
                <a16:creationId xmlns:a16="http://schemas.microsoft.com/office/drawing/2014/main" id="{99881811-373D-CEF6-2DE7-B9085534C2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941583" y="1543792"/>
            <a:ext cx="1994318" cy="202430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665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2D4CF-E72B-DF9D-9A59-1AA3DE0D6A48}"/>
            </a:ext>
          </a:extLst>
        </p:cNvPr>
        <p:cNvGrpSpPr/>
        <p:nvPr/>
      </p:nvGrpSpPr>
      <p:grpSpPr>
        <a:xfrm>
          <a:off x="0" y="0"/>
          <a:ext cx="0" cy="0"/>
          <a:chOff x="0" y="0"/>
          <a:chExt cx="0" cy="0"/>
        </a:xfrm>
      </p:grpSpPr>
      <p:cxnSp>
        <p:nvCxnSpPr>
          <p:cNvPr id="16" name="Connector: Elbow 15">
            <a:extLst>
              <a:ext uri="{FF2B5EF4-FFF2-40B4-BE49-F238E27FC236}">
                <a16:creationId xmlns:a16="http://schemas.microsoft.com/office/drawing/2014/main" id="{371F4CAD-98A0-A32A-21F6-B175D636EDE1}"/>
              </a:ext>
            </a:extLst>
          </p:cNvPr>
          <p:cNvCxnSpPr>
            <a:cxnSpLocks/>
          </p:cNvCxnSpPr>
          <p:nvPr/>
        </p:nvCxnSpPr>
        <p:spPr bwMode="gray">
          <a:xfrm rot="10800000" flipV="1">
            <a:off x="8848437" y="1865348"/>
            <a:ext cx="1690252" cy="325846"/>
          </a:xfrm>
          <a:prstGeom prst="bentConnector3">
            <a:avLst>
              <a:gd name="adj1" fmla="val 50000"/>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55A585C-65E5-3D7A-17FA-4D3F891FE3D6}"/>
              </a:ext>
            </a:extLst>
          </p:cNvPr>
          <p:cNvCxnSpPr>
            <a:cxnSpLocks/>
          </p:cNvCxnSpPr>
          <p:nvPr/>
        </p:nvCxnSpPr>
        <p:spPr bwMode="gray">
          <a:xfrm rot="10800000" flipV="1">
            <a:off x="7767783" y="2825180"/>
            <a:ext cx="2770907" cy="276974"/>
          </a:xfrm>
          <a:prstGeom prst="bentConnector3">
            <a:avLst>
              <a:gd name="adj1" fmla="val 21333"/>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70857FB-24B0-4569-7697-398C4FBF7FFB}"/>
              </a:ext>
            </a:extLst>
          </p:cNvPr>
          <p:cNvSpPr>
            <a:spLocks noGrp="1"/>
          </p:cNvSpPr>
          <p:nvPr>
            <p:ph type="title"/>
          </p:nvPr>
        </p:nvSpPr>
        <p:spPr/>
        <p:txBody>
          <a:bodyPr/>
          <a:lstStyle/>
          <a:p>
            <a:r>
              <a:rPr lang="en-US" dirty="0"/>
              <a:t>The “Human-like Decision Agent” Sense</a:t>
            </a:r>
          </a:p>
        </p:txBody>
      </p:sp>
      <p:sp>
        <p:nvSpPr>
          <p:cNvPr id="3" name="Content Placeholder 2">
            <a:extLst>
              <a:ext uri="{FF2B5EF4-FFF2-40B4-BE49-F238E27FC236}">
                <a16:creationId xmlns:a16="http://schemas.microsoft.com/office/drawing/2014/main" id="{6A3FA3A4-6A77-E17A-7AC3-5E95BF0D18DE}"/>
              </a:ext>
            </a:extLst>
          </p:cNvPr>
          <p:cNvSpPr>
            <a:spLocks noGrp="1"/>
          </p:cNvSpPr>
          <p:nvPr>
            <p:ph idx="1"/>
          </p:nvPr>
        </p:nvSpPr>
        <p:spPr>
          <a:xfrm>
            <a:off x="860642" y="1557210"/>
            <a:ext cx="9144000" cy="3930085"/>
          </a:xfrm>
        </p:spPr>
        <p:txBody>
          <a:bodyPr>
            <a:normAutofit/>
          </a:bodyPr>
          <a:lstStyle/>
          <a:p>
            <a:pPr marL="342900" indent="-342900">
              <a:buAutoNum type="arabicPeriod"/>
            </a:pPr>
            <a:r>
              <a:rPr lang="en-US" sz="2400" b="1" dirty="0"/>
              <a:t>Textbook Agent</a:t>
            </a:r>
          </a:p>
          <a:p>
            <a:pPr marL="571500" lvl="1" indent="-342900"/>
            <a:r>
              <a:rPr lang="en-US" sz="2400" dirty="0"/>
              <a:t>“Just read Russel &amp; Norvig’s </a:t>
            </a:r>
            <a:r>
              <a:rPr lang="en-US" sz="2400" i="1" dirty="0"/>
              <a:t>AI A Modern Approach</a:t>
            </a:r>
            <a:r>
              <a:rPr lang="en-US" sz="2400" dirty="0"/>
              <a:t>.”</a:t>
            </a:r>
          </a:p>
          <a:p>
            <a:pPr marL="342900" indent="-342900">
              <a:buAutoNum type="arabicPeriod"/>
            </a:pPr>
            <a:r>
              <a:rPr lang="en-US" sz="2400" b="1" dirty="0"/>
              <a:t>Multi-Agent Agent</a:t>
            </a:r>
          </a:p>
          <a:p>
            <a:pPr marL="571500" lvl="1" indent="-342900"/>
            <a:r>
              <a:rPr lang="en-US" sz="2400" dirty="0"/>
              <a:t>“Agents are the parts of multi-agent systems!”</a:t>
            </a:r>
          </a:p>
          <a:p>
            <a:pPr marL="342900" indent="-342900">
              <a:buAutoNum type="arabicPeriod"/>
            </a:pPr>
            <a:r>
              <a:rPr lang="en-US" sz="2400" b="1" dirty="0"/>
              <a:t>Human-like Decision Agent</a:t>
            </a:r>
          </a:p>
          <a:p>
            <a:pPr marL="571500" lvl="1" indent="-342900"/>
            <a:r>
              <a:rPr lang="en-US" sz="2400" dirty="0"/>
              <a:t>“Can’t put my finger on it, but it’s like how humans can do…”</a:t>
            </a:r>
          </a:p>
          <a:p>
            <a:pPr marL="342900" indent="-342900">
              <a:buAutoNum type="arabicPeriod"/>
            </a:pPr>
            <a:r>
              <a:rPr lang="en-US" sz="2400" b="1" dirty="0"/>
              <a:t>LLM Agent</a:t>
            </a:r>
          </a:p>
          <a:p>
            <a:pPr marL="571500" lvl="1" indent="-342900"/>
            <a:r>
              <a:rPr lang="en-US" sz="2400" dirty="0"/>
              <a:t>“Agents are LLMs that can take actions using tools.”</a:t>
            </a:r>
          </a:p>
          <a:p>
            <a:pPr marL="342900" indent="-342900">
              <a:buAutoNum type="arabicPeriod"/>
            </a:pPr>
            <a:endParaRPr lang="en-US" sz="2400" dirty="0"/>
          </a:p>
          <a:p>
            <a:endParaRPr lang="en-US" sz="2400" dirty="0"/>
          </a:p>
        </p:txBody>
      </p:sp>
      <p:grpSp>
        <p:nvGrpSpPr>
          <p:cNvPr id="4" name="Group 3">
            <a:extLst>
              <a:ext uri="{FF2B5EF4-FFF2-40B4-BE49-F238E27FC236}">
                <a16:creationId xmlns:a16="http://schemas.microsoft.com/office/drawing/2014/main" id="{1BD25BC2-3393-59A3-7FC3-4E3B39A04351}"/>
              </a:ext>
            </a:extLst>
          </p:cNvPr>
          <p:cNvGrpSpPr/>
          <p:nvPr/>
        </p:nvGrpSpPr>
        <p:grpSpPr>
          <a:xfrm>
            <a:off x="10516440" y="2517042"/>
            <a:ext cx="631851" cy="616274"/>
            <a:chOff x="10036149" y="2517042"/>
            <a:chExt cx="631851" cy="616274"/>
          </a:xfrm>
        </p:grpSpPr>
        <p:sp>
          <p:nvSpPr>
            <p:cNvPr id="5" name="Oval 4">
              <a:extLst>
                <a:ext uri="{FF2B5EF4-FFF2-40B4-BE49-F238E27FC236}">
                  <a16:creationId xmlns:a16="http://schemas.microsoft.com/office/drawing/2014/main" id="{BE88F538-8333-4EC1-2950-E67EC29AA4F4}"/>
                </a:ext>
              </a:extLst>
            </p:cNvPr>
            <p:cNvSpPr/>
            <p:nvPr/>
          </p:nvSpPr>
          <p:spPr bwMode="gray">
            <a:xfrm>
              <a:off x="10036149" y="2517042"/>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F25240EA-757C-ED88-C386-766EF97FA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9110" y="2592215"/>
              <a:ext cx="465928" cy="465928"/>
            </a:xfrm>
            <a:prstGeom prst="rect">
              <a:avLst/>
            </a:prstGeom>
          </p:spPr>
        </p:pic>
      </p:grpSp>
      <p:grpSp>
        <p:nvGrpSpPr>
          <p:cNvPr id="10" name="Group 9">
            <a:extLst>
              <a:ext uri="{FF2B5EF4-FFF2-40B4-BE49-F238E27FC236}">
                <a16:creationId xmlns:a16="http://schemas.microsoft.com/office/drawing/2014/main" id="{46B00564-D2B0-0272-99E0-03FDB453AC54}"/>
              </a:ext>
            </a:extLst>
          </p:cNvPr>
          <p:cNvGrpSpPr/>
          <p:nvPr/>
        </p:nvGrpSpPr>
        <p:grpSpPr>
          <a:xfrm>
            <a:off x="10516440" y="3476874"/>
            <a:ext cx="631851" cy="616274"/>
            <a:chOff x="10036149" y="3476874"/>
            <a:chExt cx="631851" cy="616274"/>
          </a:xfrm>
        </p:grpSpPr>
        <p:sp>
          <p:nvSpPr>
            <p:cNvPr id="11" name="Oval 10">
              <a:extLst>
                <a:ext uri="{FF2B5EF4-FFF2-40B4-BE49-F238E27FC236}">
                  <a16:creationId xmlns:a16="http://schemas.microsoft.com/office/drawing/2014/main" id="{4CED8635-59C2-B21C-E42A-7F008070132D}"/>
                </a:ext>
              </a:extLst>
            </p:cNvPr>
            <p:cNvSpPr/>
            <p:nvPr/>
          </p:nvSpPr>
          <p:spPr bwMode="gray">
            <a:xfrm>
              <a:off x="10036149" y="3476874"/>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2" name="Picture 11" descr="A black background with a black square&#10;&#10;AI-generated content may be incorrect.">
              <a:extLst>
                <a:ext uri="{FF2B5EF4-FFF2-40B4-BE49-F238E27FC236}">
                  <a16:creationId xmlns:a16="http://schemas.microsoft.com/office/drawing/2014/main" id="{EA3FF0AF-A211-E6B4-5CBE-9ECF9B6EF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p:spPr>
        </p:pic>
      </p:grpSp>
      <p:grpSp>
        <p:nvGrpSpPr>
          <p:cNvPr id="13" name="Group 12">
            <a:extLst>
              <a:ext uri="{FF2B5EF4-FFF2-40B4-BE49-F238E27FC236}">
                <a16:creationId xmlns:a16="http://schemas.microsoft.com/office/drawing/2014/main" id="{E9B9116C-B826-F2D8-AB28-A74D831C7C85}"/>
              </a:ext>
            </a:extLst>
          </p:cNvPr>
          <p:cNvGrpSpPr/>
          <p:nvPr/>
        </p:nvGrpSpPr>
        <p:grpSpPr>
          <a:xfrm>
            <a:off x="10516440" y="1557210"/>
            <a:ext cx="631851" cy="616274"/>
            <a:chOff x="8540686" y="2752628"/>
            <a:chExt cx="2039330" cy="1989054"/>
          </a:xfrm>
        </p:grpSpPr>
        <p:sp>
          <p:nvSpPr>
            <p:cNvPr id="14" name="Oval 13">
              <a:extLst>
                <a:ext uri="{FF2B5EF4-FFF2-40B4-BE49-F238E27FC236}">
                  <a16:creationId xmlns:a16="http://schemas.microsoft.com/office/drawing/2014/main" id="{C3DCC922-666C-94CC-4939-197C0D0C09B2}"/>
                </a:ext>
              </a:extLst>
            </p:cNvPr>
            <p:cNvSpPr/>
            <p:nvPr/>
          </p:nvSpPr>
          <p:spPr bwMode="gray">
            <a:xfrm>
              <a:off x="8540686" y="2752628"/>
              <a:ext cx="2039330" cy="198905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5" name="Picture 14" descr="A black background with a black square&#10;&#10;AI-generated content may be incorrect.">
              <a:extLst>
                <a:ext uri="{FF2B5EF4-FFF2-40B4-BE49-F238E27FC236}">
                  <a16:creationId xmlns:a16="http://schemas.microsoft.com/office/drawing/2014/main" id="{1E18D9FE-D5C5-BC84-FE9E-C82469004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cxnSp>
        <p:nvCxnSpPr>
          <p:cNvPr id="18" name="Connector: Elbow 17">
            <a:extLst>
              <a:ext uri="{FF2B5EF4-FFF2-40B4-BE49-F238E27FC236}">
                <a16:creationId xmlns:a16="http://schemas.microsoft.com/office/drawing/2014/main" id="{AA89F52E-F8FA-2D47-89F8-97C3A6323E3E}"/>
              </a:ext>
            </a:extLst>
          </p:cNvPr>
          <p:cNvCxnSpPr>
            <a:cxnSpLocks/>
            <a:stCxn id="27" idx="2"/>
          </p:cNvCxnSpPr>
          <p:nvPr/>
        </p:nvCxnSpPr>
        <p:spPr bwMode="gray">
          <a:xfrm rot="10800000" flipV="1">
            <a:off x="9757263" y="3785011"/>
            <a:ext cx="781426" cy="208073"/>
          </a:xfrm>
          <a:prstGeom prst="bentConnector3">
            <a:avLst>
              <a:gd name="adj1" fmla="val 50000"/>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8BE2CB2-3371-53AB-A7AB-32443AFA86D5}"/>
              </a:ext>
            </a:extLst>
          </p:cNvPr>
          <p:cNvGrpSpPr/>
          <p:nvPr/>
        </p:nvGrpSpPr>
        <p:grpSpPr>
          <a:xfrm>
            <a:off x="10538689" y="3476875"/>
            <a:ext cx="631851" cy="616274"/>
            <a:chOff x="10036149" y="3476874"/>
            <a:chExt cx="631851" cy="616274"/>
          </a:xfrm>
        </p:grpSpPr>
        <p:sp>
          <p:nvSpPr>
            <p:cNvPr id="27" name="Oval 26">
              <a:extLst>
                <a:ext uri="{FF2B5EF4-FFF2-40B4-BE49-F238E27FC236}">
                  <a16:creationId xmlns:a16="http://schemas.microsoft.com/office/drawing/2014/main" id="{8245A38A-E624-9B19-D4FD-6729DD9A1A3E}"/>
                </a:ext>
              </a:extLst>
            </p:cNvPr>
            <p:cNvSpPr/>
            <p:nvPr/>
          </p:nvSpPr>
          <p:spPr bwMode="gray">
            <a:xfrm>
              <a:off x="10036149" y="3476874"/>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28" name="Picture 27" descr="A black background with a black square&#10;&#10;AI-generated content may be incorrect.">
              <a:extLst>
                <a:ext uri="{FF2B5EF4-FFF2-40B4-BE49-F238E27FC236}">
                  <a16:creationId xmlns:a16="http://schemas.microsoft.com/office/drawing/2014/main" id="{FEFDAD91-8A3C-2987-5C33-0B65BDAAF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a:effectLst>
              <a:outerShdw sx="107000" sy="107000" algn="ctr" rotWithShape="0">
                <a:prstClr val="black"/>
              </a:outerShdw>
            </a:effectLst>
          </p:spPr>
        </p:pic>
      </p:grpSp>
      <p:sp>
        <p:nvSpPr>
          <p:cNvPr id="32" name="Rectangle 31">
            <a:extLst>
              <a:ext uri="{FF2B5EF4-FFF2-40B4-BE49-F238E27FC236}">
                <a16:creationId xmlns:a16="http://schemas.microsoft.com/office/drawing/2014/main" id="{56A40C0F-0BBB-553E-B852-745C3A2C244C}"/>
              </a:ext>
            </a:extLst>
          </p:cNvPr>
          <p:cNvSpPr/>
          <p:nvPr/>
        </p:nvSpPr>
        <p:spPr bwMode="gray">
          <a:xfrm>
            <a:off x="674255" y="1296729"/>
            <a:ext cx="10815781" cy="2026077"/>
          </a:xfrm>
          <a:prstGeom prst="rect">
            <a:avLst/>
          </a:prstGeom>
          <a:solidFill>
            <a:schemeClr val="bg1">
              <a:alpha val="7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3" name="Rectangle 32">
            <a:extLst>
              <a:ext uri="{FF2B5EF4-FFF2-40B4-BE49-F238E27FC236}">
                <a16:creationId xmlns:a16="http://schemas.microsoft.com/office/drawing/2014/main" id="{FDF1B921-4087-0BE0-EF14-ABFF983B0E9C}"/>
              </a:ext>
            </a:extLst>
          </p:cNvPr>
          <p:cNvSpPr/>
          <p:nvPr/>
        </p:nvSpPr>
        <p:spPr bwMode="gray">
          <a:xfrm>
            <a:off x="674255" y="4160183"/>
            <a:ext cx="10815781" cy="2026077"/>
          </a:xfrm>
          <a:prstGeom prst="rect">
            <a:avLst/>
          </a:prstGeom>
          <a:solidFill>
            <a:schemeClr val="bg1">
              <a:alpha val="7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4" name="Rectangle 33">
            <a:extLst>
              <a:ext uri="{FF2B5EF4-FFF2-40B4-BE49-F238E27FC236}">
                <a16:creationId xmlns:a16="http://schemas.microsoft.com/office/drawing/2014/main" id="{E8BD5B5F-D389-10EE-17C0-28A62E4CF983}"/>
              </a:ext>
            </a:extLst>
          </p:cNvPr>
          <p:cNvSpPr/>
          <p:nvPr/>
        </p:nvSpPr>
        <p:spPr bwMode="gray">
          <a:xfrm>
            <a:off x="701964" y="5510863"/>
            <a:ext cx="10788072" cy="659288"/>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i="1" dirty="0">
                <a:solidFill>
                  <a:schemeClr val="accent6"/>
                </a:solidFill>
              </a:rPr>
              <a:t>“agents [work] autonomously — without humans having to check whether the AI is processing everything correctly. … AI agents are, in fact, fully-fledged employees themselves.”</a:t>
            </a:r>
          </a:p>
        </p:txBody>
      </p:sp>
    </p:spTree>
    <p:extLst>
      <p:ext uri="{BB962C8B-B14F-4D97-AF65-F5344CB8AC3E}">
        <p14:creationId xmlns:p14="http://schemas.microsoft.com/office/powerpoint/2010/main" val="441516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4184-E799-EFBE-86AE-A83AD0647421}"/>
              </a:ext>
            </a:extLst>
          </p:cNvPr>
          <p:cNvSpPr>
            <a:spLocks noGrp="1"/>
          </p:cNvSpPr>
          <p:nvPr>
            <p:ph type="title"/>
          </p:nvPr>
        </p:nvSpPr>
        <p:spPr/>
        <p:txBody>
          <a:bodyPr/>
          <a:lstStyle/>
          <a:p>
            <a:r>
              <a:rPr lang="en-US" dirty="0"/>
              <a:t>Human-like Decision Agent</a:t>
            </a:r>
          </a:p>
        </p:txBody>
      </p:sp>
      <p:sp>
        <p:nvSpPr>
          <p:cNvPr id="3" name="Content Placeholder 2">
            <a:extLst>
              <a:ext uri="{FF2B5EF4-FFF2-40B4-BE49-F238E27FC236}">
                <a16:creationId xmlns:a16="http://schemas.microsoft.com/office/drawing/2014/main" id="{4607E83F-85AA-1038-165F-1E1992E46B56}"/>
              </a:ext>
            </a:extLst>
          </p:cNvPr>
          <p:cNvSpPr>
            <a:spLocks noGrp="1"/>
          </p:cNvSpPr>
          <p:nvPr>
            <p:ph idx="1"/>
          </p:nvPr>
        </p:nvSpPr>
        <p:spPr/>
        <p:txBody>
          <a:bodyPr/>
          <a:lstStyle/>
          <a:p>
            <a:r>
              <a:rPr lang="en-US" dirty="0"/>
              <a:t>Not a single definition, but a vague class of definitions:</a:t>
            </a:r>
          </a:p>
          <a:p>
            <a:pPr marL="285750" indent="-285750">
              <a:buFont typeface="Arial" panose="020B0604020202020204" pitchFamily="34" charset="0"/>
              <a:buChar char="•"/>
            </a:pPr>
            <a:r>
              <a:rPr lang="en-US" sz="1800" b="1" dirty="0">
                <a:effectLst/>
                <a:latin typeface="Arial" panose="020B0604020202020204" pitchFamily="34" charset="0"/>
                <a:ea typeface="Arial" panose="020B0604020202020204" pitchFamily="34" charset="0"/>
              </a:rPr>
              <a:t>Agent</a:t>
            </a:r>
            <a:r>
              <a:rPr lang="en-US" sz="1800" dirty="0">
                <a:effectLst/>
                <a:latin typeface="Arial" panose="020B0604020202020204" pitchFamily="34" charset="0"/>
                <a:ea typeface="Arial" panose="020B0604020202020204" pitchFamily="34" charset="0"/>
              </a:rPr>
              <a:t>: “Something that achieves </a:t>
            </a:r>
            <a:r>
              <a:rPr lang="en-US" sz="1800" i="1" dirty="0">
                <a:effectLst/>
                <a:latin typeface="Arial" panose="020B0604020202020204" pitchFamily="34" charset="0"/>
                <a:ea typeface="Arial" panose="020B0604020202020204" pitchFamily="34" charset="0"/>
              </a:rPr>
              <a:t>this</a:t>
            </a:r>
            <a:r>
              <a:rPr lang="en-US" sz="1800" dirty="0">
                <a:effectLst/>
                <a:latin typeface="Arial" panose="020B0604020202020204" pitchFamily="34" charset="0"/>
                <a:ea typeface="Arial" panose="020B0604020202020204" pitchFamily="34" charset="0"/>
              </a:rPr>
              <a:t> aspect of autonomy that humans do well.”</a:t>
            </a: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endParaRPr>
          </a:p>
          <a:p>
            <a:r>
              <a:rPr lang="en-US" sz="1800" dirty="0">
                <a:effectLst/>
                <a:latin typeface="Arial" panose="020B0604020202020204" pitchFamily="34" charset="0"/>
                <a:ea typeface="Arial" panose="020B0604020202020204" pitchFamily="34" charset="0"/>
              </a:rPr>
              <a:t>Common variants:</a:t>
            </a:r>
          </a:p>
          <a:p>
            <a:pPr marL="342900" indent="-342900">
              <a:buFont typeface="+mj-lt"/>
              <a:buAutoNum type="arabicPeriod"/>
            </a:pPr>
            <a:r>
              <a:rPr lang="en-US" u="sng" dirty="0">
                <a:latin typeface="Arial" panose="020B0604020202020204" pitchFamily="34" charset="0"/>
                <a:ea typeface="Arial" panose="020B0604020202020204" pitchFamily="34" charset="0"/>
              </a:rPr>
              <a:t>Self-directed</a:t>
            </a:r>
            <a:r>
              <a:rPr lang="en-US" dirty="0">
                <a:latin typeface="Arial" panose="020B0604020202020204" pitchFamily="34" charset="0"/>
                <a:ea typeface="Arial" panose="020B0604020202020204" pitchFamily="34" charset="0"/>
              </a:rPr>
              <a:t>: Decides how to arrange and execute sub-goals to achieve a given goal</a:t>
            </a:r>
          </a:p>
          <a:p>
            <a:pPr marL="342900" indent="-342900">
              <a:buFont typeface="+mj-lt"/>
              <a:buAutoNum type="arabicPeriod"/>
            </a:pPr>
            <a:r>
              <a:rPr lang="en-US" sz="1800" u="sng" dirty="0">
                <a:effectLst/>
                <a:latin typeface="Arial" panose="020B0604020202020204" pitchFamily="34" charset="0"/>
                <a:ea typeface="Arial" panose="020B0604020202020204" pitchFamily="34" charset="0"/>
              </a:rPr>
              <a:t>Highly interactive</a:t>
            </a:r>
            <a:r>
              <a:rPr lang="en-US" sz="1800" dirty="0">
                <a:effectLst/>
                <a:latin typeface="Arial" panose="020B0604020202020204" pitchFamily="34" charset="0"/>
                <a:ea typeface="Arial" panose="020B0604020202020204" pitchFamily="34" charset="0"/>
              </a:rPr>
              <a:t>: Responds to continuous input to adapt decision making in real-time</a:t>
            </a:r>
          </a:p>
          <a:p>
            <a:pPr marL="342900" indent="-342900">
              <a:buFont typeface="+mj-lt"/>
              <a:buAutoNum type="arabicPeriod"/>
            </a:pPr>
            <a:r>
              <a:rPr lang="en-US" u="sng" dirty="0">
                <a:latin typeface="Arial" panose="020B0604020202020204" pitchFamily="34" charset="0"/>
                <a:ea typeface="Arial" panose="020B0604020202020204" pitchFamily="34" charset="0"/>
              </a:rPr>
              <a:t>Turing</a:t>
            </a:r>
            <a:r>
              <a:rPr lang="en-US" dirty="0">
                <a:latin typeface="Arial" panose="020B0604020202020204" pitchFamily="34" charset="0"/>
                <a:ea typeface="Arial" panose="020B0604020202020204" pitchFamily="34" charset="0"/>
              </a:rPr>
              <a:t>: Understands inputs and/or performs outputs in a human-like way</a:t>
            </a:r>
          </a:p>
          <a:p>
            <a:pPr marL="342900" indent="-342900">
              <a:buFont typeface="+mj-lt"/>
              <a:buAutoNum type="arabicPeriod"/>
            </a:pPr>
            <a:endParaRPr lang="en-US" dirty="0">
              <a:latin typeface="Arial" panose="020B0604020202020204" pitchFamily="34" charset="0"/>
              <a:ea typeface="Arial" panose="020B0604020202020204" pitchFamily="34" charset="0"/>
            </a:endParaRPr>
          </a:p>
          <a:p>
            <a:r>
              <a:rPr lang="en-US" dirty="0">
                <a:latin typeface="Arial" panose="020B0604020202020204" pitchFamily="34" charset="0"/>
                <a:ea typeface="Arial" panose="020B0604020202020204" pitchFamily="34" charset="0"/>
              </a:rPr>
              <a:t>Unifying thread:</a:t>
            </a: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rPr>
              <a:t>Imitates some aspect of human internal processing</a:t>
            </a: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rPr>
              <a:t>But until we understand human internal processing, hard to make technically precise</a:t>
            </a:r>
          </a:p>
        </p:txBody>
      </p:sp>
      <p:grpSp>
        <p:nvGrpSpPr>
          <p:cNvPr id="4" name="Group 3">
            <a:extLst>
              <a:ext uri="{FF2B5EF4-FFF2-40B4-BE49-F238E27FC236}">
                <a16:creationId xmlns:a16="http://schemas.microsoft.com/office/drawing/2014/main" id="{C5BBFE1A-3AA6-2FBB-4463-0356B21A29CD}"/>
              </a:ext>
            </a:extLst>
          </p:cNvPr>
          <p:cNvGrpSpPr/>
          <p:nvPr/>
        </p:nvGrpSpPr>
        <p:grpSpPr>
          <a:xfrm>
            <a:off x="11102950" y="399851"/>
            <a:ext cx="631851" cy="616274"/>
            <a:chOff x="10036149" y="3476874"/>
            <a:chExt cx="631851" cy="616274"/>
          </a:xfrm>
        </p:grpSpPr>
        <p:sp>
          <p:nvSpPr>
            <p:cNvPr id="5" name="Oval 4">
              <a:extLst>
                <a:ext uri="{FF2B5EF4-FFF2-40B4-BE49-F238E27FC236}">
                  <a16:creationId xmlns:a16="http://schemas.microsoft.com/office/drawing/2014/main" id="{8AEF31BD-ABB5-C6CD-8C19-E37E8BD12E34}"/>
                </a:ext>
              </a:extLst>
            </p:cNvPr>
            <p:cNvSpPr/>
            <p:nvPr/>
          </p:nvSpPr>
          <p:spPr bwMode="gray">
            <a:xfrm>
              <a:off x="10036149" y="3476874"/>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9653242C-D698-86EE-7C23-E1FF38082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a:effectLst>
              <a:outerShdw sx="107000" sy="107000" algn="ctr" rotWithShape="0">
                <a:prstClr val="black"/>
              </a:outerShdw>
            </a:effectLst>
          </p:spPr>
        </p:pic>
      </p:grpSp>
    </p:spTree>
    <p:extLst>
      <p:ext uri="{BB962C8B-B14F-4D97-AF65-F5344CB8AC3E}">
        <p14:creationId xmlns:p14="http://schemas.microsoft.com/office/powerpoint/2010/main" val="365173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E28D-5C11-3C59-9A23-53DF77CD150D}"/>
              </a:ext>
            </a:extLst>
          </p:cNvPr>
          <p:cNvSpPr>
            <a:spLocks noGrp="1"/>
          </p:cNvSpPr>
          <p:nvPr>
            <p:ph type="title"/>
          </p:nvPr>
        </p:nvSpPr>
        <p:spPr/>
        <p:txBody>
          <a:bodyPr/>
          <a:lstStyle/>
          <a:p>
            <a:r>
              <a:rPr lang="en-US" dirty="0"/>
              <a:t>Human-like Decision Agent: Difficulties</a:t>
            </a:r>
          </a:p>
        </p:txBody>
      </p:sp>
      <p:sp>
        <p:nvSpPr>
          <p:cNvPr id="3" name="Content Placeholder 2">
            <a:extLst>
              <a:ext uri="{FF2B5EF4-FFF2-40B4-BE49-F238E27FC236}">
                <a16:creationId xmlns:a16="http://schemas.microsoft.com/office/drawing/2014/main" id="{50BC4DD9-A2F5-FA20-8099-C8E0FC7304DD}"/>
              </a:ext>
            </a:extLst>
          </p:cNvPr>
          <p:cNvSpPr>
            <a:spLocks noGrp="1"/>
          </p:cNvSpPr>
          <p:nvPr>
            <p:ph idx="1"/>
          </p:nvPr>
        </p:nvSpPr>
        <p:spPr>
          <a:xfrm>
            <a:off x="1014225" y="1409700"/>
            <a:ext cx="10163550" cy="4486276"/>
          </a:xfrm>
        </p:spPr>
        <p:txBody>
          <a:bodyPr>
            <a:normAutofit/>
          </a:bodyPr>
          <a:lstStyle/>
          <a:p>
            <a:pPr marL="342900" indent="-342900">
              <a:buFont typeface="+mj-lt"/>
              <a:buAutoNum type="arabicPeriod"/>
            </a:pPr>
            <a:r>
              <a:rPr lang="en-US" u="sng" dirty="0">
                <a:latin typeface="Arial" panose="020B0604020202020204" pitchFamily="34" charset="0"/>
                <a:ea typeface="Arial" panose="020B0604020202020204" pitchFamily="34" charset="0"/>
              </a:rPr>
              <a:t>Self-directed</a:t>
            </a:r>
            <a:r>
              <a:rPr lang="en-US" dirty="0">
                <a:latin typeface="Arial" panose="020B0604020202020204" pitchFamily="34" charset="0"/>
                <a:ea typeface="Arial" panose="020B0604020202020204" pitchFamily="34" charset="0"/>
              </a:rPr>
              <a:t>: Decides how to arrange and execute sub-goals to achieve a given goal</a:t>
            </a:r>
          </a:p>
          <a:p>
            <a:pPr marL="571500" lvl="1" indent="-342900"/>
            <a:r>
              <a:rPr lang="en-US" dirty="0">
                <a:latin typeface="Arial" panose="020B0604020202020204" pitchFamily="34" charset="0"/>
                <a:ea typeface="Arial" panose="020B0604020202020204" pitchFamily="34" charset="0"/>
              </a:rPr>
              <a:t>Agreeable: Assign robot to fold laundry and it figures out how</a:t>
            </a:r>
          </a:p>
          <a:p>
            <a:pPr marL="571500" lvl="1" indent="-342900"/>
            <a:r>
              <a:rPr lang="en-US" dirty="0">
                <a:latin typeface="Arial" panose="020B0604020202020204" pitchFamily="34" charset="0"/>
                <a:ea typeface="Arial" panose="020B0604020202020204" pitchFamily="34" charset="0"/>
              </a:rPr>
              <a:t>Debatable: Assign router to manage network traffic and it figures out how</a:t>
            </a:r>
          </a:p>
          <a:p>
            <a:pPr marL="342900" indent="-342900">
              <a:buFont typeface="+mj-lt"/>
              <a:buAutoNum type="arabicPeriod"/>
            </a:pPr>
            <a:r>
              <a:rPr lang="en-US" u="sng" dirty="0">
                <a:effectLst/>
                <a:latin typeface="Arial" panose="020B0604020202020204" pitchFamily="34" charset="0"/>
                <a:ea typeface="Arial" panose="020B0604020202020204" pitchFamily="34" charset="0"/>
              </a:rPr>
              <a:t>Highly interactive</a:t>
            </a:r>
            <a:r>
              <a:rPr lang="en-US" dirty="0">
                <a:effectLst/>
                <a:latin typeface="Arial" panose="020B0604020202020204" pitchFamily="34" charset="0"/>
                <a:ea typeface="Arial" panose="020B0604020202020204" pitchFamily="34" charset="0"/>
              </a:rPr>
              <a:t>: Responds to continuous input to adapt decision making in real-time</a:t>
            </a:r>
          </a:p>
          <a:p>
            <a:pPr marL="571500" lvl="1" indent="-342900"/>
            <a:r>
              <a:rPr lang="en-US" dirty="0">
                <a:effectLst/>
                <a:latin typeface="Arial" panose="020B0604020202020204" pitchFamily="34" charset="0"/>
                <a:ea typeface="Arial" panose="020B0604020202020204" pitchFamily="34" charset="0"/>
              </a:rPr>
              <a:t>Agreeable: Juggling robot needs to adapt actions in real time</a:t>
            </a:r>
          </a:p>
          <a:p>
            <a:pPr marL="571500" lvl="1" indent="-342900"/>
            <a:r>
              <a:rPr lang="en-US" dirty="0">
                <a:latin typeface="Arial" panose="020B0604020202020204" pitchFamily="34" charset="0"/>
                <a:ea typeface="Arial" panose="020B0604020202020204" pitchFamily="34" charset="0"/>
              </a:rPr>
              <a:t>Debatable: Internet research chatbot doesn’t need to sync with external clock.</a:t>
            </a:r>
            <a:endParaRPr lang="en-US" dirty="0">
              <a:effectLst/>
              <a:latin typeface="Arial" panose="020B0604020202020204" pitchFamily="34" charset="0"/>
              <a:ea typeface="Arial" panose="020B0604020202020204" pitchFamily="34" charset="0"/>
            </a:endParaRPr>
          </a:p>
          <a:p>
            <a:pPr marL="342900" indent="-342900">
              <a:buFont typeface="+mj-lt"/>
              <a:buAutoNum type="arabicPeriod"/>
            </a:pPr>
            <a:r>
              <a:rPr lang="en-US" u="sng" dirty="0">
                <a:latin typeface="Arial" panose="020B0604020202020204" pitchFamily="34" charset="0"/>
                <a:ea typeface="Arial" panose="020B0604020202020204" pitchFamily="34" charset="0"/>
              </a:rPr>
              <a:t>Turing</a:t>
            </a:r>
            <a:r>
              <a:rPr lang="en-US" dirty="0">
                <a:latin typeface="Arial" panose="020B0604020202020204" pitchFamily="34" charset="0"/>
                <a:ea typeface="Arial" panose="020B0604020202020204" pitchFamily="34" charset="0"/>
              </a:rPr>
              <a:t>: Understands inputs and/or performs outputs in a human-like way</a:t>
            </a:r>
          </a:p>
          <a:p>
            <a:pPr marL="571500" lvl="1" indent="-342900"/>
            <a:r>
              <a:rPr lang="en-US" dirty="0">
                <a:latin typeface="Arial" panose="020B0604020202020204" pitchFamily="34" charset="0"/>
                <a:ea typeface="Arial" panose="020B0604020202020204" pitchFamily="34" charset="0"/>
              </a:rPr>
              <a:t>Agreeable: Tasks that human typically perform</a:t>
            </a:r>
          </a:p>
          <a:p>
            <a:pPr marL="571500" lvl="1" indent="-342900"/>
            <a:r>
              <a:rPr lang="en-US" dirty="0">
                <a:latin typeface="Arial" panose="020B0604020202020204" pitchFamily="34" charset="0"/>
                <a:ea typeface="Arial" panose="020B0604020202020204" pitchFamily="34" charset="0"/>
              </a:rPr>
              <a:t>Debatable: Tasks that humans do poorly/slowly, like spreadsheet calculations</a:t>
            </a:r>
          </a:p>
          <a:p>
            <a:pPr lvl="1" indent="0">
              <a:buNone/>
            </a:pPr>
            <a:endParaRPr lang="en-US" dirty="0">
              <a:latin typeface="Arial" panose="020B0604020202020204" pitchFamily="34" charset="0"/>
              <a:ea typeface="Arial" panose="020B0604020202020204" pitchFamily="34" charset="0"/>
            </a:endParaRPr>
          </a:p>
          <a:p>
            <a:r>
              <a:rPr lang="en-US" dirty="0">
                <a:latin typeface="Arial" panose="020B0604020202020204" pitchFamily="34" charset="0"/>
                <a:ea typeface="Arial" panose="020B0604020202020204" pitchFamily="34" charset="0"/>
              </a:rPr>
              <a:t>Easier to agree that something is an agent when it’s doing a </a:t>
            </a:r>
            <a:r>
              <a:rPr lang="en-US" i="1" dirty="0">
                <a:latin typeface="Arial" panose="020B0604020202020204" pitchFamily="34" charset="0"/>
                <a:ea typeface="Arial" panose="020B0604020202020204" pitchFamily="34" charset="0"/>
              </a:rPr>
              <a:t>physically interactive</a:t>
            </a:r>
            <a:r>
              <a:rPr lang="en-US" dirty="0">
                <a:latin typeface="Arial" panose="020B0604020202020204" pitchFamily="34" charset="0"/>
                <a:ea typeface="Arial" panose="020B0604020202020204" pitchFamily="34" charset="0"/>
              </a:rPr>
              <a:t> task</a:t>
            </a:r>
          </a:p>
          <a:p>
            <a:r>
              <a:rPr lang="en-US" dirty="0">
                <a:latin typeface="Arial" panose="020B0604020202020204" pitchFamily="34" charset="0"/>
                <a:ea typeface="Arial" panose="020B0604020202020204" pitchFamily="34" charset="0"/>
              </a:rPr>
              <a:t>Harder to get consensus when the task is more virtual / abstract</a:t>
            </a: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rPr>
              <a:t>AI is usually in the realm of abstract software in practice</a:t>
            </a: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endParaRPr>
          </a:p>
          <a:p>
            <a:endParaRPr lang="en-US" dirty="0">
              <a:latin typeface="Arial" panose="020B0604020202020204" pitchFamily="34" charset="0"/>
              <a:ea typeface="Arial" panose="020B0604020202020204" pitchFamily="34" charset="0"/>
            </a:endParaRPr>
          </a:p>
          <a:p>
            <a:endParaRPr lang="en-US" dirty="0"/>
          </a:p>
        </p:txBody>
      </p:sp>
      <p:grpSp>
        <p:nvGrpSpPr>
          <p:cNvPr id="4" name="Group 3">
            <a:extLst>
              <a:ext uri="{FF2B5EF4-FFF2-40B4-BE49-F238E27FC236}">
                <a16:creationId xmlns:a16="http://schemas.microsoft.com/office/drawing/2014/main" id="{35F56FD8-180C-0CE3-8C5C-CD7ECF4CB913}"/>
              </a:ext>
            </a:extLst>
          </p:cNvPr>
          <p:cNvGrpSpPr/>
          <p:nvPr/>
        </p:nvGrpSpPr>
        <p:grpSpPr>
          <a:xfrm>
            <a:off x="11102950" y="399851"/>
            <a:ext cx="631851" cy="616274"/>
            <a:chOff x="10036149" y="3476874"/>
            <a:chExt cx="631851" cy="616274"/>
          </a:xfrm>
        </p:grpSpPr>
        <p:sp>
          <p:nvSpPr>
            <p:cNvPr id="5" name="Oval 4">
              <a:extLst>
                <a:ext uri="{FF2B5EF4-FFF2-40B4-BE49-F238E27FC236}">
                  <a16:creationId xmlns:a16="http://schemas.microsoft.com/office/drawing/2014/main" id="{8CF52D02-DCD3-8981-63AD-498AC5534CBE}"/>
                </a:ext>
              </a:extLst>
            </p:cNvPr>
            <p:cNvSpPr/>
            <p:nvPr/>
          </p:nvSpPr>
          <p:spPr bwMode="gray">
            <a:xfrm>
              <a:off x="10036149" y="3476874"/>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ECDC7858-6662-6599-F346-1C08FC8F8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a:effectLst>
              <a:outerShdw sx="107000" sy="107000" algn="ctr" rotWithShape="0">
                <a:prstClr val="black"/>
              </a:outerShdw>
            </a:effectLst>
          </p:spPr>
        </p:pic>
      </p:grpSp>
    </p:spTree>
    <p:extLst>
      <p:ext uri="{BB962C8B-B14F-4D97-AF65-F5344CB8AC3E}">
        <p14:creationId xmlns:p14="http://schemas.microsoft.com/office/powerpoint/2010/main" val="3318881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B77D7-C84A-85EA-F98B-CF8021DD1A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33086-CDD8-9BC1-3F9E-9ADFDCB320FF}"/>
              </a:ext>
            </a:extLst>
          </p:cNvPr>
          <p:cNvSpPr>
            <a:spLocks noGrp="1"/>
          </p:cNvSpPr>
          <p:nvPr>
            <p:ph type="title"/>
          </p:nvPr>
        </p:nvSpPr>
        <p:spPr/>
        <p:txBody>
          <a:bodyPr/>
          <a:lstStyle/>
          <a:p>
            <a:r>
              <a:rPr lang="en-US" dirty="0"/>
              <a:t>The “LLM Agent” Sense</a:t>
            </a:r>
          </a:p>
        </p:txBody>
      </p:sp>
      <p:sp>
        <p:nvSpPr>
          <p:cNvPr id="3" name="Content Placeholder 2">
            <a:extLst>
              <a:ext uri="{FF2B5EF4-FFF2-40B4-BE49-F238E27FC236}">
                <a16:creationId xmlns:a16="http://schemas.microsoft.com/office/drawing/2014/main" id="{B5968AC9-3E3E-EB80-0962-B7AF0EC497B7}"/>
              </a:ext>
            </a:extLst>
          </p:cNvPr>
          <p:cNvSpPr>
            <a:spLocks noGrp="1"/>
          </p:cNvSpPr>
          <p:nvPr>
            <p:ph idx="1"/>
          </p:nvPr>
        </p:nvSpPr>
        <p:spPr>
          <a:xfrm>
            <a:off x="860642" y="1557210"/>
            <a:ext cx="9144000" cy="3930085"/>
          </a:xfrm>
        </p:spPr>
        <p:txBody>
          <a:bodyPr>
            <a:normAutofit/>
          </a:bodyPr>
          <a:lstStyle/>
          <a:p>
            <a:pPr marL="342900" indent="-342900">
              <a:buAutoNum type="arabicPeriod"/>
            </a:pPr>
            <a:r>
              <a:rPr lang="en-US" sz="2400" b="1" dirty="0"/>
              <a:t>Textbook Agent</a:t>
            </a:r>
          </a:p>
          <a:p>
            <a:pPr marL="571500" lvl="1" indent="-342900"/>
            <a:r>
              <a:rPr lang="en-US" sz="2400" dirty="0"/>
              <a:t>“Just read Russel &amp; Norvig’s </a:t>
            </a:r>
            <a:r>
              <a:rPr lang="en-US" sz="2400" i="1" dirty="0"/>
              <a:t>AI A Modern Approach</a:t>
            </a:r>
            <a:r>
              <a:rPr lang="en-US" sz="2400" dirty="0"/>
              <a:t>.”</a:t>
            </a:r>
          </a:p>
          <a:p>
            <a:pPr marL="342900" indent="-342900">
              <a:buAutoNum type="arabicPeriod"/>
            </a:pPr>
            <a:r>
              <a:rPr lang="en-US" sz="2400" b="1" dirty="0"/>
              <a:t>Multi-Agent Agent</a:t>
            </a:r>
          </a:p>
          <a:p>
            <a:pPr marL="571500" lvl="1" indent="-342900"/>
            <a:r>
              <a:rPr lang="en-US" sz="2400" dirty="0"/>
              <a:t>“Agents are the parts of multi-agent systems!”</a:t>
            </a:r>
          </a:p>
          <a:p>
            <a:pPr marL="342900" indent="-342900">
              <a:buAutoNum type="arabicPeriod"/>
            </a:pPr>
            <a:r>
              <a:rPr lang="en-US" sz="2400" b="1" dirty="0"/>
              <a:t>Human-like Decision Agent</a:t>
            </a:r>
          </a:p>
          <a:p>
            <a:pPr marL="571500" lvl="1" indent="-342900"/>
            <a:r>
              <a:rPr lang="en-US" sz="2400" dirty="0"/>
              <a:t>“Can’t put my finger on it, but it’s like how humans can do…”</a:t>
            </a:r>
          </a:p>
          <a:p>
            <a:pPr marL="342900" indent="-342900">
              <a:buAutoNum type="arabicPeriod"/>
            </a:pPr>
            <a:r>
              <a:rPr lang="en-US" sz="2400" b="1" dirty="0"/>
              <a:t>LLM Agent</a:t>
            </a:r>
          </a:p>
          <a:p>
            <a:pPr marL="571500" lvl="1" indent="-342900"/>
            <a:r>
              <a:rPr lang="en-US" sz="2400" dirty="0"/>
              <a:t>“Agents are LLMs that can take actions using tools.”</a:t>
            </a:r>
          </a:p>
          <a:p>
            <a:pPr marL="342900" indent="-342900">
              <a:buAutoNum type="arabicPeriod"/>
            </a:pPr>
            <a:endParaRPr lang="en-US" sz="2400" dirty="0"/>
          </a:p>
          <a:p>
            <a:endParaRPr lang="en-US" sz="2400" dirty="0"/>
          </a:p>
        </p:txBody>
      </p:sp>
      <p:grpSp>
        <p:nvGrpSpPr>
          <p:cNvPr id="7" name="Group 6">
            <a:extLst>
              <a:ext uri="{FF2B5EF4-FFF2-40B4-BE49-F238E27FC236}">
                <a16:creationId xmlns:a16="http://schemas.microsoft.com/office/drawing/2014/main" id="{DA91C09A-F497-E3DC-A028-928E40AE2BBC}"/>
              </a:ext>
            </a:extLst>
          </p:cNvPr>
          <p:cNvGrpSpPr/>
          <p:nvPr/>
        </p:nvGrpSpPr>
        <p:grpSpPr>
          <a:xfrm>
            <a:off x="10516440" y="4436706"/>
            <a:ext cx="631851" cy="616274"/>
            <a:chOff x="10036149" y="4436706"/>
            <a:chExt cx="631851" cy="616274"/>
          </a:xfrm>
        </p:grpSpPr>
        <p:sp>
          <p:nvSpPr>
            <p:cNvPr id="8" name="Oval 7">
              <a:extLst>
                <a:ext uri="{FF2B5EF4-FFF2-40B4-BE49-F238E27FC236}">
                  <a16:creationId xmlns:a16="http://schemas.microsoft.com/office/drawing/2014/main" id="{011A2870-D358-74E1-6CCB-6394F96B839B}"/>
                </a:ext>
              </a:extLst>
            </p:cNvPr>
            <p:cNvSpPr/>
            <p:nvPr/>
          </p:nvSpPr>
          <p:spPr bwMode="gray">
            <a:xfrm>
              <a:off x="10036149" y="4436706"/>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9" name="Picture 8" descr="A black background with a black square&#10;&#10;AI-generated content may be incorrect.">
              <a:extLst>
                <a:ext uri="{FF2B5EF4-FFF2-40B4-BE49-F238E27FC236}">
                  <a16:creationId xmlns:a16="http://schemas.microsoft.com/office/drawing/2014/main" id="{6C1C6EC3-56A9-D25C-0026-9119004BF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cxnSp>
        <p:nvCxnSpPr>
          <p:cNvPr id="16" name="Connector: Elbow 15">
            <a:extLst>
              <a:ext uri="{FF2B5EF4-FFF2-40B4-BE49-F238E27FC236}">
                <a16:creationId xmlns:a16="http://schemas.microsoft.com/office/drawing/2014/main" id="{356C4C97-9176-24A5-FF6B-A8B7F1DFCE26}"/>
              </a:ext>
            </a:extLst>
          </p:cNvPr>
          <p:cNvCxnSpPr>
            <a:cxnSpLocks/>
          </p:cNvCxnSpPr>
          <p:nvPr/>
        </p:nvCxnSpPr>
        <p:spPr bwMode="gray">
          <a:xfrm rot="10800000" flipV="1">
            <a:off x="8848437" y="1865348"/>
            <a:ext cx="1690252" cy="325846"/>
          </a:xfrm>
          <a:prstGeom prst="bentConnector3">
            <a:avLst>
              <a:gd name="adj1" fmla="val 50000"/>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1BA8D50-F58F-F5E8-E5CF-16FADCE1D074}"/>
              </a:ext>
            </a:extLst>
          </p:cNvPr>
          <p:cNvCxnSpPr>
            <a:cxnSpLocks/>
          </p:cNvCxnSpPr>
          <p:nvPr/>
        </p:nvCxnSpPr>
        <p:spPr bwMode="gray">
          <a:xfrm rot="10800000" flipV="1">
            <a:off x="7767783" y="2825180"/>
            <a:ext cx="2770907" cy="276974"/>
          </a:xfrm>
          <a:prstGeom prst="bentConnector3">
            <a:avLst>
              <a:gd name="adj1" fmla="val 21333"/>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CD670F0-9FB4-E2ED-781E-4EF8D1AA4019}"/>
              </a:ext>
            </a:extLst>
          </p:cNvPr>
          <p:cNvCxnSpPr>
            <a:cxnSpLocks/>
          </p:cNvCxnSpPr>
          <p:nvPr/>
        </p:nvCxnSpPr>
        <p:spPr bwMode="gray">
          <a:xfrm rot="10800000" flipV="1">
            <a:off x="9757263" y="3785011"/>
            <a:ext cx="781426" cy="208073"/>
          </a:xfrm>
          <a:prstGeom prst="bentConnector3">
            <a:avLst>
              <a:gd name="adj1" fmla="val 50000"/>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EF780D1-2E3A-A2C1-948F-EE835E660A1D}"/>
              </a:ext>
            </a:extLst>
          </p:cNvPr>
          <p:cNvCxnSpPr>
            <a:cxnSpLocks/>
            <a:stCxn id="24" idx="2"/>
          </p:cNvCxnSpPr>
          <p:nvPr/>
        </p:nvCxnSpPr>
        <p:spPr bwMode="gray">
          <a:xfrm rot="10800000" flipV="1">
            <a:off x="8636001" y="4744844"/>
            <a:ext cx="1902689" cy="122720"/>
          </a:xfrm>
          <a:prstGeom prst="bentConnector3">
            <a:avLst>
              <a:gd name="adj1" fmla="val 50000"/>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31A67BC-A13C-788F-2E22-F0504C03044E}"/>
              </a:ext>
            </a:extLst>
          </p:cNvPr>
          <p:cNvGrpSpPr/>
          <p:nvPr/>
        </p:nvGrpSpPr>
        <p:grpSpPr>
          <a:xfrm>
            <a:off x="10538689" y="4436707"/>
            <a:ext cx="631851" cy="616274"/>
            <a:chOff x="10036149" y="4436706"/>
            <a:chExt cx="631851" cy="616274"/>
          </a:xfrm>
        </p:grpSpPr>
        <p:sp>
          <p:nvSpPr>
            <p:cNvPr id="24" name="Oval 23">
              <a:extLst>
                <a:ext uri="{FF2B5EF4-FFF2-40B4-BE49-F238E27FC236}">
                  <a16:creationId xmlns:a16="http://schemas.microsoft.com/office/drawing/2014/main" id="{B393D8EB-0526-04E9-3065-06B414266BC2}"/>
                </a:ext>
              </a:extLst>
            </p:cNvPr>
            <p:cNvSpPr/>
            <p:nvPr/>
          </p:nvSpPr>
          <p:spPr bwMode="gray">
            <a:xfrm>
              <a:off x="10036149" y="4436706"/>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25" name="Picture 24" descr="A black background with a black square&#10;&#10;AI-generated content may be incorrect.">
              <a:extLst>
                <a:ext uri="{FF2B5EF4-FFF2-40B4-BE49-F238E27FC236}">
                  <a16:creationId xmlns:a16="http://schemas.microsoft.com/office/drawing/2014/main" id="{F93BA1C7-FDFC-CC2B-28B4-EE072CBBB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grpSp>
        <p:nvGrpSpPr>
          <p:cNvPr id="4" name="Group 3">
            <a:extLst>
              <a:ext uri="{FF2B5EF4-FFF2-40B4-BE49-F238E27FC236}">
                <a16:creationId xmlns:a16="http://schemas.microsoft.com/office/drawing/2014/main" id="{7031ED15-C03F-8FBD-8538-F9A9C2B27F9A}"/>
              </a:ext>
            </a:extLst>
          </p:cNvPr>
          <p:cNvGrpSpPr/>
          <p:nvPr/>
        </p:nvGrpSpPr>
        <p:grpSpPr>
          <a:xfrm>
            <a:off x="10516440" y="2517042"/>
            <a:ext cx="631851" cy="616274"/>
            <a:chOff x="10036149" y="2517042"/>
            <a:chExt cx="631851" cy="616274"/>
          </a:xfrm>
        </p:grpSpPr>
        <p:sp>
          <p:nvSpPr>
            <p:cNvPr id="5" name="Oval 4">
              <a:extLst>
                <a:ext uri="{FF2B5EF4-FFF2-40B4-BE49-F238E27FC236}">
                  <a16:creationId xmlns:a16="http://schemas.microsoft.com/office/drawing/2014/main" id="{68130481-1985-239A-3721-261F7C1F2506}"/>
                </a:ext>
              </a:extLst>
            </p:cNvPr>
            <p:cNvSpPr/>
            <p:nvPr/>
          </p:nvSpPr>
          <p:spPr bwMode="gray">
            <a:xfrm>
              <a:off x="10036149" y="2517042"/>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164E40B0-C0D9-8B0F-BE40-F133D8118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9110" y="2592215"/>
              <a:ext cx="465928" cy="465928"/>
            </a:xfrm>
            <a:prstGeom prst="rect">
              <a:avLst/>
            </a:prstGeom>
          </p:spPr>
        </p:pic>
      </p:grpSp>
      <p:grpSp>
        <p:nvGrpSpPr>
          <p:cNvPr id="10" name="Group 9">
            <a:extLst>
              <a:ext uri="{FF2B5EF4-FFF2-40B4-BE49-F238E27FC236}">
                <a16:creationId xmlns:a16="http://schemas.microsoft.com/office/drawing/2014/main" id="{29DCB49E-2F7B-7471-15ED-256215203AAD}"/>
              </a:ext>
            </a:extLst>
          </p:cNvPr>
          <p:cNvGrpSpPr/>
          <p:nvPr/>
        </p:nvGrpSpPr>
        <p:grpSpPr>
          <a:xfrm>
            <a:off x="10516440" y="3476874"/>
            <a:ext cx="631851" cy="616274"/>
            <a:chOff x="10036149" y="3476874"/>
            <a:chExt cx="631851" cy="616274"/>
          </a:xfrm>
        </p:grpSpPr>
        <p:sp>
          <p:nvSpPr>
            <p:cNvPr id="11" name="Oval 10">
              <a:extLst>
                <a:ext uri="{FF2B5EF4-FFF2-40B4-BE49-F238E27FC236}">
                  <a16:creationId xmlns:a16="http://schemas.microsoft.com/office/drawing/2014/main" id="{AA94B6B6-8194-00D0-0D08-2902362391ED}"/>
                </a:ext>
              </a:extLst>
            </p:cNvPr>
            <p:cNvSpPr/>
            <p:nvPr/>
          </p:nvSpPr>
          <p:spPr bwMode="gray">
            <a:xfrm>
              <a:off x="10036149" y="3476874"/>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2" name="Picture 11" descr="A black background with a black square&#10;&#10;AI-generated content may be incorrect.">
              <a:extLst>
                <a:ext uri="{FF2B5EF4-FFF2-40B4-BE49-F238E27FC236}">
                  <a16:creationId xmlns:a16="http://schemas.microsoft.com/office/drawing/2014/main" id="{FC85AE0E-13A0-33C7-8DA1-4C76F49F7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p:spPr>
        </p:pic>
      </p:grpSp>
      <p:grpSp>
        <p:nvGrpSpPr>
          <p:cNvPr id="13" name="Group 12">
            <a:extLst>
              <a:ext uri="{FF2B5EF4-FFF2-40B4-BE49-F238E27FC236}">
                <a16:creationId xmlns:a16="http://schemas.microsoft.com/office/drawing/2014/main" id="{33492A1A-CBFF-9F22-386D-B665EBC974FB}"/>
              </a:ext>
            </a:extLst>
          </p:cNvPr>
          <p:cNvGrpSpPr/>
          <p:nvPr/>
        </p:nvGrpSpPr>
        <p:grpSpPr>
          <a:xfrm>
            <a:off x="10516440" y="1557210"/>
            <a:ext cx="631851" cy="616274"/>
            <a:chOff x="8540686" y="2752628"/>
            <a:chExt cx="2039330" cy="1989054"/>
          </a:xfrm>
        </p:grpSpPr>
        <p:sp>
          <p:nvSpPr>
            <p:cNvPr id="14" name="Oval 13">
              <a:extLst>
                <a:ext uri="{FF2B5EF4-FFF2-40B4-BE49-F238E27FC236}">
                  <a16:creationId xmlns:a16="http://schemas.microsoft.com/office/drawing/2014/main" id="{D6A23994-03E4-E2CA-8882-DE882CAC8159}"/>
                </a:ext>
              </a:extLst>
            </p:cNvPr>
            <p:cNvSpPr/>
            <p:nvPr/>
          </p:nvSpPr>
          <p:spPr bwMode="gray">
            <a:xfrm>
              <a:off x="8540686" y="2752628"/>
              <a:ext cx="2039330" cy="198905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5" name="Picture 14" descr="A black background with a black square&#10;&#10;AI-generated content may be incorrect.">
              <a:extLst>
                <a:ext uri="{FF2B5EF4-FFF2-40B4-BE49-F238E27FC236}">
                  <a16:creationId xmlns:a16="http://schemas.microsoft.com/office/drawing/2014/main" id="{E668AA59-26AC-E50B-A4FA-AE08BA743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sp>
        <p:nvSpPr>
          <p:cNvPr id="32" name="Rectangle 31">
            <a:extLst>
              <a:ext uri="{FF2B5EF4-FFF2-40B4-BE49-F238E27FC236}">
                <a16:creationId xmlns:a16="http://schemas.microsoft.com/office/drawing/2014/main" id="{DE0919BD-75D7-B0E2-B0B1-DB01E224D382}"/>
              </a:ext>
            </a:extLst>
          </p:cNvPr>
          <p:cNvSpPr/>
          <p:nvPr/>
        </p:nvSpPr>
        <p:spPr bwMode="gray">
          <a:xfrm>
            <a:off x="674255" y="1265382"/>
            <a:ext cx="10815781" cy="2985909"/>
          </a:xfrm>
          <a:prstGeom prst="rect">
            <a:avLst/>
          </a:prstGeom>
          <a:solidFill>
            <a:schemeClr val="bg1">
              <a:alpha val="7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3" name="Rectangle 32">
            <a:extLst>
              <a:ext uri="{FF2B5EF4-FFF2-40B4-BE49-F238E27FC236}">
                <a16:creationId xmlns:a16="http://schemas.microsoft.com/office/drawing/2014/main" id="{AB81DA5D-B4F3-46D2-9F6B-188F5CCDF534}"/>
              </a:ext>
            </a:extLst>
          </p:cNvPr>
          <p:cNvSpPr/>
          <p:nvPr/>
        </p:nvSpPr>
        <p:spPr bwMode="gray">
          <a:xfrm>
            <a:off x="701964" y="5510863"/>
            <a:ext cx="10788072" cy="659288"/>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i="1" dirty="0">
                <a:solidFill>
                  <a:schemeClr val="accent6"/>
                </a:solidFill>
              </a:rPr>
              <a:t>“So you take an LLM, you give it some tool-calling capabilities, you give it the ability to execute the results of those tool calls, and then you have an agent, and I feel like I'm happy with that base definition.”</a:t>
            </a:r>
          </a:p>
        </p:txBody>
      </p:sp>
    </p:spTree>
    <p:extLst>
      <p:ext uri="{BB962C8B-B14F-4D97-AF65-F5344CB8AC3E}">
        <p14:creationId xmlns:p14="http://schemas.microsoft.com/office/powerpoint/2010/main" val="3494428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3A364-0F9F-608C-1BCE-8A42D35D237C}"/>
              </a:ext>
            </a:extLst>
          </p:cNvPr>
          <p:cNvSpPr>
            <a:spLocks noGrp="1"/>
          </p:cNvSpPr>
          <p:nvPr>
            <p:ph type="title"/>
          </p:nvPr>
        </p:nvSpPr>
        <p:spPr/>
        <p:txBody>
          <a:bodyPr/>
          <a:lstStyle/>
          <a:p>
            <a:r>
              <a:rPr lang="en-US" dirty="0"/>
              <a:t>LLM Agent</a:t>
            </a:r>
          </a:p>
        </p:txBody>
      </p:sp>
      <p:sp>
        <p:nvSpPr>
          <p:cNvPr id="3" name="Content Placeholder 2">
            <a:extLst>
              <a:ext uri="{FF2B5EF4-FFF2-40B4-BE49-F238E27FC236}">
                <a16:creationId xmlns:a16="http://schemas.microsoft.com/office/drawing/2014/main" id="{6388556D-7320-A340-382F-82CD37DB70ED}"/>
              </a:ext>
            </a:extLst>
          </p:cNvPr>
          <p:cNvSpPr>
            <a:spLocks noGrp="1"/>
          </p:cNvSpPr>
          <p:nvPr>
            <p:ph idx="1"/>
          </p:nvPr>
        </p:nvSpPr>
        <p:spPr/>
        <p:txBody>
          <a:bodyPr>
            <a:normAutofit/>
          </a:bodyPr>
          <a:lstStyle/>
          <a:p>
            <a:r>
              <a:rPr lang="en-US" sz="1800" dirty="0">
                <a:effectLst/>
                <a:latin typeface="Arial" panose="020B0604020202020204" pitchFamily="34" charset="0"/>
                <a:ea typeface="Arial" panose="020B0604020202020204" pitchFamily="34" charset="0"/>
              </a:rPr>
              <a:t>Defines “agent” in terms of internal design rather than external function.</a:t>
            </a:r>
          </a:p>
          <a:p>
            <a:r>
              <a:rPr lang="en-US" dirty="0">
                <a:latin typeface="Arial" panose="020B0604020202020204" pitchFamily="34" charset="0"/>
                <a:ea typeface="Arial" panose="020B0604020202020204" pitchFamily="34" charset="0"/>
              </a:rPr>
              <a:t>I</a:t>
            </a:r>
            <a:r>
              <a:rPr lang="en-US" sz="1800" dirty="0">
                <a:effectLst/>
                <a:latin typeface="Arial" panose="020B0604020202020204" pitchFamily="34" charset="0"/>
                <a:ea typeface="Arial" panose="020B0604020202020204" pitchFamily="34" charset="0"/>
              </a:rPr>
              <a:t>s specific and constrained:</a:t>
            </a: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rPr>
              <a:t>R</a:t>
            </a:r>
            <a:r>
              <a:rPr lang="en-US" sz="1800" dirty="0">
                <a:effectLst/>
                <a:latin typeface="Arial" panose="020B0604020202020204" pitchFamily="34" charset="0"/>
                <a:ea typeface="Arial" panose="020B0604020202020204" pitchFamily="34" charset="0"/>
              </a:rPr>
              <a:t>educes “agent” to software that uses LLM(s) as decision making algorithms</a:t>
            </a:r>
          </a:p>
          <a:p>
            <a:endParaRPr lang="en-US" sz="1800" dirty="0">
              <a:effectLst/>
              <a:latin typeface="Arial" panose="020B0604020202020204" pitchFamily="34" charset="0"/>
              <a:ea typeface="Arial" panose="020B0604020202020204" pitchFamily="34" charset="0"/>
            </a:endParaRPr>
          </a:p>
          <a:p>
            <a:r>
              <a:rPr lang="en-US" dirty="0"/>
              <a:t>LLM Agents typically programmed through prompt templates</a:t>
            </a:r>
          </a:p>
          <a:p>
            <a:pPr marL="285750" indent="-285750">
              <a:buFont typeface="Arial" panose="020B0604020202020204" pitchFamily="34" charset="0"/>
              <a:buChar char="•"/>
            </a:pPr>
            <a:r>
              <a:rPr lang="en-US" dirty="0"/>
              <a:t>“</a:t>
            </a:r>
            <a:r>
              <a:rPr lang="en-US" sz="1800" dirty="0">
                <a:effectLst/>
                <a:latin typeface="Arial" panose="020B0604020202020204" pitchFamily="34" charset="0"/>
                <a:ea typeface="Arial" panose="020B0604020202020204" pitchFamily="34" charset="0"/>
              </a:rPr>
              <a:t>You are an expert writer. Write an essay about {topic}.</a:t>
            </a:r>
            <a:r>
              <a:rPr lang="en-US" dirty="0"/>
              <a:t>”</a:t>
            </a:r>
          </a:p>
          <a:p>
            <a:endParaRPr lang="en-US" sz="1800" dirty="0">
              <a:effectLst/>
              <a:latin typeface="Arial" panose="020B0604020202020204" pitchFamily="34" charset="0"/>
              <a:ea typeface="Arial" panose="020B0604020202020204" pitchFamily="34" charset="0"/>
            </a:endParaRPr>
          </a:p>
          <a:p>
            <a:r>
              <a:rPr lang="en-US" sz="1800" dirty="0">
                <a:effectLst/>
                <a:latin typeface="Arial" panose="020B0604020202020204" pitchFamily="34" charset="0"/>
                <a:ea typeface="Arial" panose="020B0604020202020204" pitchFamily="34" charset="0"/>
              </a:rPr>
              <a:t>Often implicitly combined or equivocated with other senses of “agent”</a:t>
            </a: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rPr>
              <a:t>Described with Russell &amp; Norvig’s classification of 5 types of agents</a:t>
            </a:r>
          </a:p>
          <a:p>
            <a:pPr marL="285750" indent="-285750">
              <a:buFont typeface="Arial" panose="020B0604020202020204" pitchFamily="34" charset="0"/>
              <a:buChar char="•"/>
            </a:pPr>
            <a:r>
              <a:rPr lang="en-US" dirty="0">
                <a:effectLst/>
                <a:latin typeface="Arial" panose="020B0604020202020204" pitchFamily="34" charset="0"/>
                <a:ea typeface="Arial" panose="020B0604020202020204" pitchFamily="34" charset="0"/>
              </a:rPr>
              <a:t>Described </a:t>
            </a:r>
            <a:r>
              <a:rPr lang="en-US" dirty="0">
                <a:latin typeface="Arial" panose="020B0604020202020204" pitchFamily="34" charset="0"/>
                <a:ea typeface="Arial" panose="020B0604020202020204" pitchFamily="34" charset="0"/>
              </a:rPr>
              <a:t>as </a:t>
            </a:r>
            <a:r>
              <a:rPr lang="en-US" i="1" dirty="0">
                <a:latin typeface="Arial" panose="020B0604020202020204" pitchFamily="34" charset="0"/>
                <a:ea typeface="Arial" panose="020B0604020202020204" pitchFamily="34" charset="0"/>
              </a:rPr>
              <a:t>equivalent to</a:t>
            </a:r>
            <a:r>
              <a:rPr lang="en-US" dirty="0">
                <a:latin typeface="Arial" panose="020B0604020202020204" pitchFamily="34" charset="0"/>
                <a:ea typeface="Arial" panose="020B0604020202020204" pitchFamily="34" charset="0"/>
              </a:rPr>
              <a:t> multi-agent system</a:t>
            </a:r>
          </a:p>
          <a:p>
            <a:pPr marL="285750" indent="-285750">
              <a:buFont typeface="Arial" panose="020B0604020202020204" pitchFamily="34" charset="0"/>
              <a:buChar char="•"/>
            </a:pPr>
            <a:r>
              <a:rPr lang="en-US" dirty="0">
                <a:effectLst/>
                <a:latin typeface="Arial" panose="020B0604020202020204" pitchFamily="34" charset="0"/>
                <a:ea typeface="Arial" panose="020B0604020202020204" pitchFamily="34" charset="0"/>
              </a:rPr>
              <a:t>Described </a:t>
            </a:r>
            <a:r>
              <a:rPr lang="en-US" dirty="0">
                <a:latin typeface="Arial" panose="020B0604020202020204" pitchFamily="34" charset="0"/>
                <a:ea typeface="Arial" panose="020B0604020202020204" pitchFamily="34" charset="0"/>
              </a:rPr>
              <a:t>as </a:t>
            </a:r>
            <a:r>
              <a:rPr lang="en-US" i="1" dirty="0">
                <a:latin typeface="Arial" panose="020B0604020202020204" pitchFamily="34" charset="0"/>
                <a:ea typeface="Arial" panose="020B0604020202020204" pitchFamily="34" charset="0"/>
              </a:rPr>
              <a:t>equivalent to</a:t>
            </a:r>
            <a:r>
              <a:rPr lang="en-US" dirty="0">
                <a:latin typeface="Arial" panose="020B0604020202020204" pitchFamily="34" charset="0"/>
                <a:ea typeface="Arial" panose="020B0604020202020204" pitchFamily="34" charset="0"/>
              </a:rPr>
              <a:t> tech that replaces skilled human workers</a:t>
            </a:r>
          </a:p>
          <a:p>
            <a:pPr marL="285750" indent="-285750">
              <a:buFont typeface="Arial" panose="020B0604020202020204" pitchFamily="34" charset="0"/>
              <a:buChar char="•"/>
            </a:pPr>
            <a:endParaRPr lang="en-US" dirty="0">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dirty="0">
              <a:effectLst/>
              <a:latin typeface="Arial" panose="020B0604020202020204" pitchFamily="34" charset="0"/>
              <a:ea typeface="Arial" panose="020B0604020202020204" pitchFamily="34" charset="0"/>
            </a:endParaRPr>
          </a:p>
          <a:p>
            <a:endParaRPr lang="en-US" sz="1800" dirty="0">
              <a:effectLst/>
              <a:latin typeface="Arial" panose="020B0604020202020204" pitchFamily="34" charset="0"/>
              <a:ea typeface="Arial" panose="020B0604020202020204" pitchFamily="34" charset="0"/>
            </a:endParaRPr>
          </a:p>
          <a:p>
            <a:endParaRPr lang="en-US" dirty="0"/>
          </a:p>
        </p:txBody>
      </p:sp>
      <p:grpSp>
        <p:nvGrpSpPr>
          <p:cNvPr id="4" name="Group 3">
            <a:extLst>
              <a:ext uri="{FF2B5EF4-FFF2-40B4-BE49-F238E27FC236}">
                <a16:creationId xmlns:a16="http://schemas.microsoft.com/office/drawing/2014/main" id="{66259A03-1116-3387-8186-39D77278F8D5}"/>
              </a:ext>
            </a:extLst>
          </p:cNvPr>
          <p:cNvGrpSpPr/>
          <p:nvPr/>
        </p:nvGrpSpPr>
        <p:grpSpPr>
          <a:xfrm>
            <a:off x="11102950" y="399851"/>
            <a:ext cx="631851" cy="616274"/>
            <a:chOff x="10036149" y="4436706"/>
            <a:chExt cx="631851" cy="616274"/>
          </a:xfrm>
        </p:grpSpPr>
        <p:sp>
          <p:nvSpPr>
            <p:cNvPr id="5" name="Oval 4">
              <a:extLst>
                <a:ext uri="{FF2B5EF4-FFF2-40B4-BE49-F238E27FC236}">
                  <a16:creationId xmlns:a16="http://schemas.microsoft.com/office/drawing/2014/main" id="{932AB054-A477-5179-182A-8E6931BC8B6D}"/>
                </a:ext>
              </a:extLst>
            </p:cNvPr>
            <p:cNvSpPr/>
            <p:nvPr/>
          </p:nvSpPr>
          <p:spPr bwMode="gray">
            <a:xfrm>
              <a:off x="10036149" y="4436706"/>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B17D237C-EF24-18E8-7549-E81E73643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spTree>
    <p:extLst>
      <p:ext uri="{BB962C8B-B14F-4D97-AF65-F5344CB8AC3E}">
        <p14:creationId xmlns:p14="http://schemas.microsoft.com/office/powerpoint/2010/main" val="142107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9B1A8-9E99-9CED-6BA1-1F70062BDC6D}"/>
              </a:ext>
            </a:extLst>
          </p:cNvPr>
          <p:cNvSpPr>
            <a:spLocks noGrp="1"/>
          </p:cNvSpPr>
          <p:nvPr>
            <p:ph type="title"/>
          </p:nvPr>
        </p:nvSpPr>
        <p:spPr/>
        <p:txBody>
          <a:bodyPr/>
          <a:lstStyle/>
          <a:p>
            <a:r>
              <a:rPr lang="en-US" dirty="0"/>
              <a:t>LLM Agent: Differentiate Agents By Prompts?</a:t>
            </a:r>
          </a:p>
        </p:txBody>
      </p:sp>
      <p:sp>
        <p:nvSpPr>
          <p:cNvPr id="3" name="Content Placeholder 2">
            <a:extLst>
              <a:ext uri="{FF2B5EF4-FFF2-40B4-BE49-F238E27FC236}">
                <a16:creationId xmlns:a16="http://schemas.microsoft.com/office/drawing/2014/main" id="{61A39EEB-EF81-83BF-21F2-5AE408FD0A24}"/>
              </a:ext>
            </a:extLst>
          </p:cNvPr>
          <p:cNvSpPr>
            <a:spLocks noGrp="1"/>
          </p:cNvSpPr>
          <p:nvPr>
            <p:ph idx="1"/>
          </p:nvPr>
        </p:nvSpPr>
        <p:spPr>
          <a:xfrm>
            <a:off x="1022258" y="1547974"/>
            <a:ext cx="9750866" cy="3930085"/>
          </a:xfrm>
        </p:spPr>
        <p:txBody>
          <a:bodyPr>
            <a:normAutofit/>
          </a:bodyPr>
          <a:lstStyle/>
          <a:p>
            <a:r>
              <a:rPr lang="en-US" sz="2000" dirty="0"/>
              <a:t>It can be tricky to define how to distinguish one agent from another.</a:t>
            </a:r>
          </a:p>
          <a:p>
            <a:r>
              <a:rPr lang="en-US" sz="2000" dirty="0"/>
              <a:t>One option: “They’re different agents if they use different prompt templates”</a:t>
            </a:r>
          </a:p>
          <a:p>
            <a:pPr marL="571500" lvl="1" indent="-342900"/>
            <a:r>
              <a:rPr lang="en-US" sz="2000" dirty="0"/>
              <a:t>Write about “flavonoids” – Agent A</a:t>
            </a:r>
          </a:p>
          <a:p>
            <a:pPr marL="571500" lvl="1" indent="-342900"/>
            <a:r>
              <a:rPr lang="en-US" sz="2000" dirty="0"/>
              <a:t>Write about “free radicals from non-ionizing radiation” – Agent A</a:t>
            </a:r>
          </a:p>
          <a:p>
            <a:pPr marL="571500" lvl="1" indent="-342900"/>
            <a:r>
              <a:rPr lang="en-US" sz="2000" dirty="0"/>
              <a:t>Review this article for grammar – Agent B</a:t>
            </a:r>
          </a:p>
          <a:p>
            <a:endParaRPr lang="en-US" sz="2000" dirty="0"/>
          </a:p>
          <a:p>
            <a:endParaRPr lang="en-US" sz="2000" dirty="0"/>
          </a:p>
          <a:p>
            <a:r>
              <a:rPr lang="en-US" sz="2000" dirty="0"/>
              <a:t>But what if you run one prompt with two tasks in parallel?</a:t>
            </a:r>
          </a:p>
          <a:p>
            <a:pPr marL="285750" indent="-285750">
              <a:buFont typeface="Arial" panose="020B0604020202020204" pitchFamily="34" charset="0"/>
              <a:buChar char="•"/>
            </a:pPr>
            <a:r>
              <a:rPr lang="en-US" sz="2000" dirty="0"/>
              <a:t>Is it still a single agent doing two things at once?</a:t>
            </a:r>
          </a:p>
          <a:p>
            <a:pPr marL="285750" indent="-285750">
              <a:buFont typeface="Arial" panose="020B0604020202020204" pitchFamily="34" charset="0"/>
              <a:buChar char="•"/>
            </a:pPr>
            <a:r>
              <a:rPr lang="en-US" sz="2000" dirty="0"/>
              <a:t>“That doesn’t sound right….”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grpSp>
        <p:nvGrpSpPr>
          <p:cNvPr id="4" name="Group 3">
            <a:extLst>
              <a:ext uri="{FF2B5EF4-FFF2-40B4-BE49-F238E27FC236}">
                <a16:creationId xmlns:a16="http://schemas.microsoft.com/office/drawing/2014/main" id="{64F014E1-382A-9795-DEBF-2CEE2916F63F}"/>
              </a:ext>
            </a:extLst>
          </p:cNvPr>
          <p:cNvGrpSpPr/>
          <p:nvPr/>
        </p:nvGrpSpPr>
        <p:grpSpPr>
          <a:xfrm>
            <a:off x="11102950" y="399851"/>
            <a:ext cx="631851" cy="616274"/>
            <a:chOff x="10036149" y="4436706"/>
            <a:chExt cx="631851" cy="616274"/>
          </a:xfrm>
        </p:grpSpPr>
        <p:sp>
          <p:nvSpPr>
            <p:cNvPr id="5" name="Oval 4">
              <a:extLst>
                <a:ext uri="{FF2B5EF4-FFF2-40B4-BE49-F238E27FC236}">
                  <a16:creationId xmlns:a16="http://schemas.microsoft.com/office/drawing/2014/main" id="{2C349DB5-D1F6-37F5-CD95-203715B28264}"/>
                </a:ext>
              </a:extLst>
            </p:cNvPr>
            <p:cNvSpPr/>
            <p:nvPr/>
          </p:nvSpPr>
          <p:spPr bwMode="gray">
            <a:xfrm>
              <a:off x="10036149" y="4436706"/>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C92D2F66-5D88-3665-CFB0-A978A86E3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pic>
        <p:nvPicPr>
          <p:cNvPr id="12290" name="Picture 2" descr="Chatbot freehand drawing from Pictofigo">
            <a:extLst>
              <a:ext uri="{FF2B5EF4-FFF2-40B4-BE49-F238E27FC236}">
                <a16:creationId xmlns:a16="http://schemas.microsoft.com/office/drawing/2014/main" id="{0DDEEDBA-BD0A-614A-C28D-D3BF2FB53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2917" y="3188854"/>
            <a:ext cx="2525297" cy="287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511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83A20-836B-87E7-4FA3-E79E94807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91CDBA-6F5B-3D57-8962-2E38F9ADC979}"/>
              </a:ext>
            </a:extLst>
          </p:cNvPr>
          <p:cNvSpPr>
            <a:spLocks noGrp="1"/>
          </p:cNvSpPr>
          <p:nvPr>
            <p:ph type="title"/>
          </p:nvPr>
        </p:nvSpPr>
        <p:spPr/>
        <p:txBody>
          <a:bodyPr/>
          <a:lstStyle/>
          <a:p>
            <a:r>
              <a:rPr lang="en-US" dirty="0"/>
              <a:t>LLM Agent: Differentiate Agents By Processing?</a:t>
            </a:r>
          </a:p>
        </p:txBody>
      </p:sp>
      <p:sp>
        <p:nvSpPr>
          <p:cNvPr id="3" name="Content Placeholder 2">
            <a:extLst>
              <a:ext uri="{FF2B5EF4-FFF2-40B4-BE49-F238E27FC236}">
                <a16:creationId xmlns:a16="http://schemas.microsoft.com/office/drawing/2014/main" id="{D24B0735-B314-835F-9AA1-12A7E487D610}"/>
              </a:ext>
            </a:extLst>
          </p:cNvPr>
          <p:cNvSpPr>
            <a:spLocks noGrp="1"/>
          </p:cNvSpPr>
          <p:nvPr>
            <p:ph idx="1"/>
          </p:nvPr>
        </p:nvSpPr>
        <p:spPr>
          <a:xfrm>
            <a:off x="1025235" y="1917428"/>
            <a:ext cx="9144000" cy="3930085"/>
          </a:xfrm>
        </p:spPr>
        <p:txBody>
          <a:bodyPr>
            <a:normAutofit/>
          </a:bodyPr>
          <a:lstStyle/>
          <a:p>
            <a:r>
              <a:rPr lang="en-US" sz="2000" dirty="0"/>
              <a:t>Another option: “They’re different agents if they run different tasks”</a:t>
            </a:r>
          </a:p>
          <a:p>
            <a:pPr marL="571500" lvl="1" indent="-342900"/>
            <a:r>
              <a:rPr lang="en-US" sz="2000" dirty="0"/>
              <a:t>Write about “flavonoids” – Agent A</a:t>
            </a:r>
          </a:p>
          <a:p>
            <a:pPr marL="571500" lvl="1" indent="-342900"/>
            <a:r>
              <a:rPr lang="en-US" sz="2000" dirty="0"/>
              <a:t>Write about “free radicals from non-ionizing radiation” – Agent B</a:t>
            </a:r>
          </a:p>
          <a:p>
            <a:pPr marL="571500" lvl="1" indent="-342900"/>
            <a:r>
              <a:rPr lang="en-US" sz="2000" dirty="0"/>
              <a:t>Review this article for grammar – Agent C</a:t>
            </a:r>
          </a:p>
          <a:p>
            <a:endParaRPr lang="en-US" sz="2000" dirty="0"/>
          </a:p>
          <a:p>
            <a:endParaRPr lang="en-US" sz="2000" dirty="0"/>
          </a:p>
          <a:p>
            <a:r>
              <a:rPr lang="en-US" sz="2000" dirty="0"/>
              <a:t>But then every use of one template is a new agent.</a:t>
            </a:r>
          </a:p>
          <a:p>
            <a:pPr marL="285750" indent="-285750">
              <a:buFont typeface="Arial" panose="020B0604020202020204" pitchFamily="34" charset="0"/>
              <a:buChar char="•"/>
            </a:pPr>
            <a:r>
              <a:rPr lang="en-US" sz="2000" dirty="0"/>
              <a:t>“That doesn’t sound right either.”</a:t>
            </a:r>
          </a:p>
          <a:p>
            <a:pPr marL="285750" indent="-285750">
              <a:buFont typeface="Arial" panose="020B0604020202020204" pitchFamily="34" charset="0"/>
              <a:buChar char="•"/>
            </a:pPr>
            <a:endParaRPr lang="en-US" sz="2000" dirty="0"/>
          </a:p>
        </p:txBody>
      </p:sp>
      <p:grpSp>
        <p:nvGrpSpPr>
          <p:cNvPr id="4" name="Group 3">
            <a:extLst>
              <a:ext uri="{FF2B5EF4-FFF2-40B4-BE49-F238E27FC236}">
                <a16:creationId xmlns:a16="http://schemas.microsoft.com/office/drawing/2014/main" id="{886092CC-0FF5-E483-9B05-A98EFFFFB0A6}"/>
              </a:ext>
            </a:extLst>
          </p:cNvPr>
          <p:cNvGrpSpPr/>
          <p:nvPr/>
        </p:nvGrpSpPr>
        <p:grpSpPr>
          <a:xfrm>
            <a:off x="11102950" y="399851"/>
            <a:ext cx="631851" cy="616274"/>
            <a:chOff x="10036149" y="4436706"/>
            <a:chExt cx="631851" cy="616274"/>
          </a:xfrm>
        </p:grpSpPr>
        <p:sp>
          <p:nvSpPr>
            <p:cNvPr id="5" name="Oval 4">
              <a:extLst>
                <a:ext uri="{FF2B5EF4-FFF2-40B4-BE49-F238E27FC236}">
                  <a16:creationId xmlns:a16="http://schemas.microsoft.com/office/drawing/2014/main" id="{A7F40B6C-D9DF-F661-D0E8-C8871B014F9B}"/>
                </a:ext>
              </a:extLst>
            </p:cNvPr>
            <p:cNvSpPr/>
            <p:nvPr/>
          </p:nvSpPr>
          <p:spPr bwMode="gray">
            <a:xfrm>
              <a:off x="10036149" y="4436706"/>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8B669658-5DEE-4E0B-4D74-E0199E19B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pic>
        <p:nvPicPr>
          <p:cNvPr id="13314" name="Picture 2" descr="Clipart - Virtualization Icon For Virtual Machines">
            <a:extLst>
              <a:ext uri="{FF2B5EF4-FFF2-40B4-BE49-F238E27FC236}">
                <a16:creationId xmlns:a16="http://schemas.microsoft.com/office/drawing/2014/main" id="{EF045A1D-A7FA-B230-E363-6CC0B9874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6491" y="3343563"/>
            <a:ext cx="2717072" cy="271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7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C0C0C-C329-9346-E4AD-E1A1EDE0B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A83C83-66D4-136B-3181-391AC814A0B2}"/>
              </a:ext>
            </a:extLst>
          </p:cNvPr>
          <p:cNvSpPr>
            <a:spLocks noGrp="1"/>
          </p:cNvSpPr>
          <p:nvPr>
            <p:ph type="title"/>
          </p:nvPr>
        </p:nvSpPr>
        <p:spPr/>
        <p:txBody>
          <a:bodyPr/>
          <a:lstStyle/>
          <a:p>
            <a:r>
              <a:rPr lang="en-US" dirty="0"/>
              <a:t>LLM Agent: Differentiate Agents By Memory?</a:t>
            </a:r>
          </a:p>
        </p:txBody>
      </p:sp>
      <p:sp>
        <p:nvSpPr>
          <p:cNvPr id="3" name="Content Placeholder 2">
            <a:extLst>
              <a:ext uri="{FF2B5EF4-FFF2-40B4-BE49-F238E27FC236}">
                <a16:creationId xmlns:a16="http://schemas.microsoft.com/office/drawing/2014/main" id="{9D5EB784-CA25-5577-D1CC-ACBFAED920F9}"/>
              </a:ext>
            </a:extLst>
          </p:cNvPr>
          <p:cNvSpPr>
            <a:spLocks noGrp="1"/>
          </p:cNvSpPr>
          <p:nvPr>
            <p:ph idx="1"/>
          </p:nvPr>
        </p:nvSpPr>
        <p:spPr>
          <a:xfrm>
            <a:off x="685798" y="1557210"/>
            <a:ext cx="9936019" cy="4455663"/>
          </a:xfrm>
        </p:spPr>
        <p:txBody>
          <a:bodyPr>
            <a:normAutofit/>
          </a:bodyPr>
          <a:lstStyle/>
          <a:p>
            <a:r>
              <a:rPr lang="en-US" sz="2000" dirty="0"/>
              <a:t>Another option: “It’s the same agent if it maintains the same memory state”</a:t>
            </a:r>
          </a:p>
          <a:p>
            <a:pPr marL="571500" lvl="1" indent="-342900"/>
            <a:r>
              <a:rPr lang="en-US" sz="2000" dirty="0"/>
              <a:t>Parallel uses are different agents</a:t>
            </a:r>
          </a:p>
          <a:p>
            <a:pPr marL="571500" lvl="1" indent="-342900"/>
            <a:r>
              <a:rPr lang="en-US" sz="2000" dirty="0"/>
              <a:t>Sequential uses could be the same agent</a:t>
            </a:r>
          </a:p>
          <a:p>
            <a:pPr marL="800100" lvl="3" indent="-342900"/>
            <a:r>
              <a:rPr lang="en-US" sz="1800" dirty="0"/>
              <a:t>Example: Chat-bot that maintains conversation history</a:t>
            </a:r>
          </a:p>
          <a:p>
            <a:endParaRPr lang="en-US" sz="2000" dirty="0"/>
          </a:p>
          <a:p>
            <a:r>
              <a:rPr lang="en-US" sz="2000" dirty="0"/>
              <a:t>But many “LLM Agents” don’t have individual state memory across tasks.</a:t>
            </a:r>
          </a:p>
          <a:p>
            <a:pPr marL="285750" indent="-285750">
              <a:buFont typeface="Arial" panose="020B0604020202020204" pitchFamily="34" charset="0"/>
              <a:buChar char="•"/>
            </a:pPr>
            <a:r>
              <a:rPr lang="en-US" sz="2000" dirty="0"/>
              <a:t>Many systems might incorporate </a:t>
            </a:r>
            <a:r>
              <a:rPr lang="en-US" sz="2000" i="1" dirty="0"/>
              <a:t>shared</a:t>
            </a:r>
            <a:r>
              <a:rPr lang="en-US" sz="2000" dirty="0"/>
              <a:t> memory </a:t>
            </a:r>
          </a:p>
          <a:p>
            <a:pPr marL="514350" lvl="1" indent="-285750"/>
            <a:r>
              <a:rPr lang="en-US" sz="2000" dirty="0"/>
              <a:t>For LLMs to chain I/O or to access user context</a:t>
            </a:r>
          </a:p>
          <a:p>
            <a:pPr marL="285750" indent="-285750">
              <a:buFont typeface="Arial" panose="020B0604020202020204" pitchFamily="34" charset="0"/>
              <a:buChar char="•"/>
            </a:pPr>
            <a:r>
              <a:rPr lang="en-US" sz="2000" dirty="0"/>
              <a:t>Chat-bots might have conversation history, but most “agentic” examples aren’t chats</a:t>
            </a:r>
          </a:p>
          <a:p>
            <a:pPr marL="285750" indent="-285750">
              <a:buFont typeface="Arial" panose="020B0604020202020204" pitchFamily="34" charset="0"/>
              <a:buChar char="•"/>
            </a:pPr>
            <a:endParaRPr lang="en-US" sz="2000" dirty="0"/>
          </a:p>
          <a:p>
            <a:r>
              <a:rPr lang="en-US" sz="2000" dirty="0"/>
              <a:t>Thus, this reduces to the “Processing” option in practice, but arguably is more satisfying</a:t>
            </a:r>
          </a:p>
          <a:p>
            <a:pPr marL="285750" indent="-285750">
              <a:buFont typeface="Arial" panose="020B0604020202020204" pitchFamily="34" charset="0"/>
              <a:buChar char="•"/>
            </a:pPr>
            <a:endParaRPr lang="en-US" sz="2000" dirty="0"/>
          </a:p>
        </p:txBody>
      </p:sp>
      <p:grpSp>
        <p:nvGrpSpPr>
          <p:cNvPr id="4" name="Group 3">
            <a:extLst>
              <a:ext uri="{FF2B5EF4-FFF2-40B4-BE49-F238E27FC236}">
                <a16:creationId xmlns:a16="http://schemas.microsoft.com/office/drawing/2014/main" id="{4FDF6757-427E-A0C8-5C88-054FEAAD0773}"/>
              </a:ext>
            </a:extLst>
          </p:cNvPr>
          <p:cNvGrpSpPr/>
          <p:nvPr/>
        </p:nvGrpSpPr>
        <p:grpSpPr>
          <a:xfrm>
            <a:off x="11102950" y="399851"/>
            <a:ext cx="631851" cy="616274"/>
            <a:chOff x="10036149" y="4436706"/>
            <a:chExt cx="631851" cy="616274"/>
          </a:xfrm>
        </p:grpSpPr>
        <p:sp>
          <p:nvSpPr>
            <p:cNvPr id="5" name="Oval 4">
              <a:extLst>
                <a:ext uri="{FF2B5EF4-FFF2-40B4-BE49-F238E27FC236}">
                  <a16:creationId xmlns:a16="http://schemas.microsoft.com/office/drawing/2014/main" id="{747547AF-03D0-4134-BEC0-1693D6FC3810}"/>
                </a:ext>
              </a:extLst>
            </p:cNvPr>
            <p:cNvSpPr/>
            <p:nvPr/>
          </p:nvSpPr>
          <p:spPr bwMode="gray">
            <a:xfrm>
              <a:off x="10036149" y="4436706"/>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A6AAFE40-11F9-19A0-2B35-555F15448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pic>
        <p:nvPicPr>
          <p:cNvPr id="14338" name="Picture 2" descr="Memory Card Board · Free vector graphic on Pixabay">
            <a:extLst>
              <a:ext uri="{FF2B5EF4-FFF2-40B4-BE49-F238E27FC236}">
                <a16:creationId xmlns:a16="http://schemas.microsoft.com/office/drawing/2014/main" id="{D999523A-0A33-0208-7F1F-30F050D5D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774" y="2004291"/>
            <a:ext cx="3269763" cy="211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441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01C3B-1A06-F751-B295-D32DA7F89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5F1DC3-D96A-0E58-E95D-7E531B60E1C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58D49E34-F2E4-D9B1-05DA-E090C603DCFC}"/>
              </a:ext>
            </a:extLst>
          </p:cNvPr>
          <p:cNvSpPr>
            <a:spLocks noGrp="1"/>
          </p:cNvSpPr>
          <p:nvPr>
            <p:ph idx="1"/>
          </p:nvPr>
        </p:nvSpPr>
        <p:spPr/>
        <p:txBody>
          <a:bodyPr>
            <a:normAutofit/>
          </a:bodyPr>
          <a:lstStyle/>
          <a:p>
            <a:pPr marL="285750" indent="-285750">
              <a:buFont typeface="Arial" panose="020B0604020202020204" pitchFamily="34" charset="0"/>
              <a:buChar char="•"/>
            </a:pPr>
            <a:r>
              <a:rPr lang="en-US" sz="2400" b="1" dirty="0"/>
              <a:t>Part 1: The leading uses of “agent” in industry</a:t>
            </a:r>
          </a:p>
          <a:p>
            <a:pPr marL="571500" lvl="1" indent="-342900">
              <a:buAutoNum type="arabicPeriod"/>
            </a:pPr>
            <a:r>
              <a:rPr lang="en-US" sz="2400" dirty="0"/>
              <a:t>Textbook Agent</a:t>
            </a:r>
          </a:p>
          <a:p>
            <a:pPr marL="571500" lvl="1" indent="-342900">
              <a:buAutoNum type="arabicPeriod"/>
            </a:pPr>
            <a:r>
              <a:rPr lang="en-US" sz="2400" dirty="0"/>
              <a:t>Multi-Agent Agent</a:t>
            </a:r>
          </a:p>
          <a:p>
            <a:pPr marL="571500" lvl="1" indent="-342900">
              <a:buAutoNum type="arabicPeriod"/>
            </a:pPr>
            <a:r>
              <a:rPr lang="en-US" sz="2400" dirty="0"/>
              <a:t>Human-like Decision Agent</a:t>
            </a:r>
          </a:p>
          <a:p>
            <a:pPr marL="571500" lvl="1" indent="-342900">
              <a:buAutoNum type="arabicPeriod"/>
            </a:pPr>
            <a:r>
              <a:rPr lang="en-US" sz="2400" dirty="0"/>
              <a:t>LLM Agent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Part 2: Can we bring them together?</a:t>
            </a:r>
          </a:p>
          <a:p>
            <a:pPr marL="514350" lvl="1" indent="-285750"/>
            <a:r>
              <a:rPr lang="en-US" sz="2400" dirty="0"/>
              <a:t>Proposal and Discussion</a:t>
            </a:r>
          </a:p>
          <a:p>
            <a:pPr marL="342900" indent="-342900">
              <a:buAutoNum type="arabicPeriod" startAt="5"/>
            </a:pPr>
            <a:endParaRPr lang="en-US" sz="2400" dirty="0"/>
          </a:p>
          <a:p>
            <a:endParaRPr lang="en-US" sz="2400" dirty="0"/>
          </a:p>
        </p:txBody>
      </p:sp>
      <p:sp>
        <p:nvSpPr>
          <p:cNvPr id="4" name="Rectangle 3">
            <a:extLst>
              <a:ext uri="{FF2B5EF4-FFF2-40B4-BE49-F238E27FC236}">
                <a16:creationId xmlns:a16="http://schemas.microsoft.com/office/drawing/2014/main" id="{734DD484-F829-3D3C-B6CD-BF9E5FBBB6E8}"/>
              </a:ext>
            </a:extLst>
          </p:cNvPr>
          <p:cNvSpPr/>
          <p:nvPr/>
        </p:nvSpPr>
        <p:spPr bwMode="gray">
          <a:xfrm>
            <a:off x="674255" y="1265382"/>
            <a:ext cx="10815781" cy="2744643"/>
          </a:xfrm>
          <a:prstGeom prst="rect">
            <a:avLst/>
          </a:prstGeom>
          <a:solidFill>
            <a:schemeClr val="bg1">
              <a:alpha val="7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4098" name="Picture 2" descr="Team Work Free PNG Image | PNG All">
            <a:extLst>
              <a:ext uri="{FF2B5EF4-FFF2-40B4-BE49-F238E27FC236}">
                <a16:creationId xmlns:a16="http://schemas.microsoft.com/office/drawing/2014/main" id="{03A71592-4C8E-7CA7-E925-E3081D9F05C4}"/>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colorTemperature colorTemp="4838"/>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107618" y="1899470"/>
            <a:ext cx="4622420" cy="369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02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7E0-B291-9047-F17A-7784ABA94288}"/>
              </a:ext>
            </a:extLst>
          </p:cNvPr>
          <p:cNvSpPr>
            <a:spLocks noGrp="1"/>
          </p:cNvSpPr>
          <p:nvPr>
            <p:ph type="title"/>
          </p:nvPr>
        </p:nvSpPr>
        <p:spPr>
          <a:xfrm>
            <a:off x="457199" y="555639"/>
            <a:ext cx="11274425" cy="304699"/>
          </a:xfrm>
        </p:spPr>
        <p:txBody>
          <a:bodyPr wrap="square" anchor="t">
            <a:normAutofit/>
          </a:bodyPr>
          <a:lstStyle/>
          <a:p>
            <a:r>
              <a:rPr lang="en-US" dirty="0"/>
              <a:t>Two Different Aims</a:t>
            </a:r>
          </a:p>
        </p:txBody>
      </p:sp>
      <p:sp>
        <p:nvSpPr>
          <p:cNvPr id="3" name="Content Placeholder 2">
            <a:extLst>
              <a:ext uri="{FF2B5EF4-FFF2-40B4-BE49-F238E27FC236}">
                <a16:creationId xmlns:a16="http://schemas.microsoft.com/office/drawing/2014/main" id="{AF7C188E-8CA8-97EA-129E-625262C3CA0B}"/>
              </a:ext>
            </a:extLst>
          </p:cNvPr>
          <p:cNvSpPr>
            <a:spLocks noGrp="1"/>
          </p:cNvSpPr>
          <p:nvPr>
            <p:ph sz="half" idx="1"/>
          </p:nvPr>
        </p:nvSpPr>
        <p:spPr>
          <a:xfrm>
            <a:off x="1295400" y="1469765"/>
            <a:ext cx="7505700" cy="4351338"/>
          </a:xfrm>
        </p:spPr>
        <p:txBody>
          <a:bodyPr>
            <a:normAutofit/>
          </a:bodyPr>
          <a:lstStyle/>
          <a:p>
            <a:pPr marL="285750" indent="-285750">
              <a:buFont typeface="Arial" panose="020B0604020202020204" pitchFamily="34" charset="0"/>
              <a:buChar char="•"/>
            </a:pPr>
            <a:r>
              <a:rPr lang="en-US" sz="2000" dirty="0"/>
              <a:t>Textbook Agent definition:</a:t>
            </a:r>
          </a:p>
          <a:p>
            <a:pPr marL="571500" lvl="1" indent="-342900">
              <a:buFont typeface="+mj-lt"/>
              <a:buAutoNum type="arabicPeriod"/>
            </a:pPr>
            <a:r>
              <a:rPr lang="en-US" sz="2000" dirty="0"/>
              <a:t>Consistent and robust: Useful for technical conversation</a:t>
            </a:r>
          </a:p>
          <a:p>
            <a:pPr marL="571500" lvl="1" indent="-342900">
              <a:buFont typeface="+mj-lt"/>
              <a:buAutoNum type="arabicPeriod"/>
            </a:pPr>
            <a:r>
              <a:rPr lang="en-US" sz="2000" dirty="0"/>
              <a:t>Not satisfying – too broad</a:t>
            </a:r>
          </a:p>
          <a:p>
            <a:pPr marL="285750" indent="-285750">
              <a:buFont typeface="Arial" panose="020B0604020202020204" pitchFamily="34" charset="0"/>
              <a:buChar char="•"/>
            </a:pPr>
            <a:r>
              <a:rPr lang="en-US" sz="2000" dirty="0"/>
              <a:t>Non-Textbook Agent definitions:</a:t>
            </a:r>
          </a:p>
          <a:p>
            <a:pPr marL="571500" lvl="1" indent="-342900">
              <a:buFont typeface="+mj-lt"/>
              <a:buAutoNum type="arabicPeriod"/>
            </a:pPr>
            <a:r>
              <a:rPr lang="en-US" sz="2000" dirty="0"/>
              <a:t>Not very robust when pushed to their limits</a:t>
            </a:r>
          </a:p>
          <a:p>
            <a:pPr marL="571500" lvl="1" indent="-342900">
              <a:buFont typeface="+mj-lt"/>
              <a:buAutoNum type="arabicPeriod"/>
            </a:pPr>
            <a:r>
              <a:rPr lang="en-US" sz="2000" dirty="0"/>
              <a:t>More satisfying</a:t>
            </a:r>
          </a:p>
          <a:p>
            <a:pPr marL="285750" indent="-285750">
              <a:buFont typeface="Arial" panose="020B0604020202020204" pitchFamily="34" charset="0"/>
              <a:buChar char="•"/>
            </a:pPr>
            <a:endParaRPr lang="en-US" sz="2000" dirty="0"/>
          </a:p>
          <a:p>
            <a:r>
              <a:rPr lang="en-US" sz="2000" dirty="0"/>
              <a:t>Given we have the chaos of competing definitions:</a:t>
            </a:r>
          </a:p>
          <a:p>
            <a:pPr marL="285750" indent="-285750">
              <a:buFont typeface="Arial" panose="020B0604020202020204" pitchFamily="34" charset="0"/>
              <a:buChar char="•"/>
            </a:pPr>
            <a:r>
              <a:rPr lang="en-US" sz="2000" dirty="0"/>
              <a:t>Find common ground across the different camps?</a:t>
            </a:r>
          </a:p>
          <a:p>
            <a:pPr marL="285750" indent="-285750">
              <a:buFont typeface="Arial" panose="020B0604020202020204" pitchFamily="34" charset="0"/>
              <a:buChar char="•"/>
            </a:pPr>
            <a:r>
              <a:rPr lang="en-US" sz="2000" dirty="0"/>
              <a:t>Make a definition that satisfies both aims?</a:t>
            </a:r>
          </a:p>
          <a:p>
            <a:pPr marL="285750" indent="-285750">
              <a:buFont typeface="Arial" panose="020B0604020202020204" pitchFamily="34" charset="0"/>
              <a:buChar char="•"/>
            </a:pPr>
            <a:endParaRPr lang="en-US" sz="2000" dirty="0"/>
          </a:p>
          <a:p>
            <a:endParaRPr lang="en-US" sz="2000" dirty="0"/>
          </a:p>
        </p:txBody>
      </p:sp>
      <p:pic>
        <p:nvPicPr>
          <p:cNvPr id="5122" name="Picture 2" descr="ผสม คละเคล้า Commix · กราฟิกแบบเวกเตอร์ฟรีบน Pixabay">
            <a:extLst>
              <a:ext uri="{FF2B5EF4-FFF2-40B4-BE49-F238E27FC236}">
                <a16:creationId xmlns:a16="http://schemas.microsoft.com/office/drawing/2014/main" id="{76660266-DAF7-65A4-C529-E65C81EDD4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7281" y="1758820"/>
            <a:ext cx="3357146" cy="3340360"/>
          </a:xfrm>
          <a:prstGeom prst="rect">
            <a:avLst/>
          </a:prstGeom>
          <a:solidFill>
            <a:srgbClr val="FFFFFF"/>
          </a:solidFill>
        </p:spPr>
      </p:pic>
      <p:grpSp>
        <p:nvGrpSpPr>
          <p:cNvPr id="4" name="Group 3">
            <a:extLst>
              <a:ext uri="{FF2B5EF4-FFF2-40B4-BE49-F238E27FC236}">
                <a16:creationId xmlns:a16="http://schemas.microsoft.com/office/drawing/2014/main" id="{7E94A6BF-5155-A14A-EE4A-6DD5A332127F}"/>
              </a:ext>
            </a:extLst>
          </p:cNvPr>
          <p:cNvGrpSpPr/>
          <p:nvPr/>
        </p:nvGrpSpPr>
        <p:grpSpPr>
          <a:xfrm>
            <a:off x="8914156" y="3445375"/>
            <a:ext cx="497968" cy="485692"/>
            <a:chOff x="8540686" y="2752628"/>
            <a:chExt cx="2039330" cy="1989054"/>
          </a:xfrm>
        </p:grpSpPr>
        <p:sp>
          <p:nvSpPr>
            <p:cNvPr id="5" name="Oval 4">
              <a:extLst>
                <a:ext uri="{FF2B5EF4-FFF2-40B4-BE49-F238E27FC236}">
                  <a16:creationId xmlns:a16="http://schemas.microsoft.com/office/drawing/2014/main" id="{77600BDD-431F-17E4-860C-1DFDD97673BA}"/>
                </a:ext>
              </a:extLst>
            </p:cNvPr>
            <p:cNvSpPr/>
            <p:nvPr/>
          </p:nvSpPr>
          <p:spPr bwMode="gray">
            <a:xfrm>
              <a:off x="8540686" y="2752628"/>
              <a:ext cx="2039330" cy="198905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2CC64E18-526C-8B5A-9782-EBB26C367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grpSp>
        <p:nvGrpSpPr>
          <p:cNvPr id="7" name="Group 6">
            <a:extLst>
              <a:ext uri="{FF2B5EF4-FFF2-40B4-BE49-F238E27FC236}">
                <a16:creationId xmlns:a16="http://schemas.microsoft.com/office/drawing/2014/main" id="{E838308D-9E8A-F99D-A91F-EB054B599C39}"/>
              </a:ext>
            </a:extLst>
          </p:cNvPr>
          <p:cNvGrpSpPr/>
          <p:nvPr/>
        </p:nvGrpSpPr>
        <p:grpSpPr>
          <a:xfrm>
            <a:off x="8583276" y="4343857"/>
            <a:ext cx="497968" cy="485692"/>
            <a:chOff x="10036149" y="2517042"/>
            <a:chExt cx="631851" cy="616274"/>
          </a:xfrm>
        </p:grpSpPr>
        <p:sp>
          <p:nvSpPr>
            <p:cNvPr id="8" name="Oval 7">
              <a:extLst>
                <a:ext uri="{FF2B5EF4-FFF2-40B4-BE49-F238E27FC236}">
                  <a16:creationId xmlns:a16="http://schemas.microsoft.com/office/drawing/2014/main" id="{4AC24CAB-5F76-6B0B-6A22-681FA4CAEFE2}"/>
                </a:ext>
              </a:extLst>
            </p:cNvPr>
            <p:cNvSpPr/>
            <p:nvPr/>
          </p:nvSpPr>
          <p:spPr bwMode="gray">
            <a:xfrm>
              <a:off x="10036149" y="2517042"/>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9" name="Picture 8" descr="A black background with a black square&#10;&#10;AI-generated content may be incorrect.">
              <a:extLst>
                <a:ext uri="{FF2B5EF4-FFF2-40B4-BE49-F238E27FC236}">
                  <a16:creationId xmlns:a16="http://schemas.microsoft.com/office/drawing/2014/main" id="{13BD68C5-A762-C3B6-543A-5782931E0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9110" y="2592215"/>
              <a:ext cx="465928" cy="465928"/>
            </a:xfrm>
            <a:prstGeom prst="rect">
              <a:avLst/>
            </a:prstGeom>
          </p:spPr>
        </p:pic>
      </p:grpSp>
      <p:grpSp>
        <p:nvGrpSpPr>
          <p:cNvPr id="10" name="Group 9">
            <a:extLst>
              <a:ext uri="{FF2B5EF4-FFF2-40B4-BE49-F238E27FC236}">
                <a16:creationId xmlns:a16="http://schemas.microsoft.com/office/drawing/2014/main" id="{C488C84B-E542-2D46-A389-2DB54FE0C24A}"/>
              </a:ext>
            </a:extLst>
          </p:cNvPr>
          <p:cNvGrpSpPr/>
          <p:nvPr/>
        </p:nvGrpSpPr>
        <p:grpSpPr>
          <a:xfrm>
            <a:off x="10018851" y="3931067"/>
            <a:ext cx="497968" cy="485692"/>
            <a:chOff x="10036149" y="3476874"/>
            <a:chExt cx="631851" cy="616274"/>
          </a:xfrm>
        </p:grpSpPr>
        <p:sp>
          <p:nvSpPr>
            <p:cNvPr id="11" name="Oval 10">
              <a:extLst>
                <a:ext uri="{FF2B5EF4-FFF2-40B4-BE49-F238E27FC236}">
                  <a16:creationId xmlns:a16="http://schemas.microsoft.com/office/drawing/2014/main" id="{7164D40B-422E-2B47-95F4-4140E6C7367B}"/>
                </a:ext>
              </a:extLst>
            </p:cNvPr>
            <p:cNvSpPr/>
            <p:nvPr/>
          </p:nvSpPr>
          <p:spPr bwMode="gray">
            <a:xfrm>
              <a:off x="10036149" y="3476874"/>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2" name="Picture 11" descr="A black background with a black square&#10;&#10;AI-generated content may be incorrect.">
              <a:extLst>
                <a:ext uri="{FF2B5EF4-FFF2-40B4-BE49-F238E27FC236}">
                  <a16:creationId xmlns:a16="http://schemas.microsoft.com/office/drawing/2014/main" id="{96DA7840-12EB-0A2E-AD43-F3DB2DCF3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p:spPr>
        </p:pic>
      </p:grpSp>
      <p:grpSp>
        <p:nvGrpSpPr>
          <p:cNvPr id="13" name="Group 12">
            <a:extLst>
              <a:ext uri="{FF2B5EF4-FFF2-40B4-BE49-F238E27FC236}">
                <a16:creationId xmlns:a16="http://schemas.microsoft.com/office/drawing/2014/main" id="{94EF95C6-A1F6-AD4F-5BB0-9584DBB8D82E}"/>
              </a:ext>
            </a:extLst>
          </p:cNvPr>
          <p:cNvGrpSpPr/>
          <p:nvPr/>
        </p:nvGrpSpPr>
        <p:grpSpPr>
          <a:xfrm>
            <a:off x="10772626" y="4160256"/>
            <a:ext cx="497968" cy="485692"/>
            <a:chOff x="10036149" y="4436706"/>
            <a:chExt cx="631851" cy="616274"/>
          </a:xfrm>
        </p:grpSpPr>
        <p:sp>
          <p:nvSpPr>
            <p:cNvPr id="14" name="Oval 13">
              <a:extLst>
                <a:ext uri="{FF2B5EF4-FFF2-40B4-BE49-F238E27FC236}">
                  <a16:creationId xmlns:a16="http://schemas.microsoft.com/office/drawing/2014/main" id="{B9399E3E-43DA-CF23-8EE3-FC4508F2BA56}"/>
                </a:ext>
              </a:extLst>
            </p:cNvPr>
            <p:cNvSpPr/>
            <p:nvPr/>
          </p:nvSpPr>
          <p:spPr bwMode="gray">
            <a:xfrm>
              <a:off x="10036149" y="4436706"/>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5" name="Picture 14" descr="A black background with a black square&#10;&#10;AI-generated content may be incorrect.">
              <a:extLst>
                <a:ext uri="{FF2B5EF4-FFF2-40B4-BE49-F238E27FC236}">
                  <a16:creationId xmlns:a16="http://schemas.microsoft.com/office/drawing/2014/main" id="{3E4D9379-7106-ACCF-3674-9BDBC927B2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spTree>
    <p:extLst>
      <p:ext uri="{BB962C8B-B14F-4D97-AF65-F5344CB8AC3E}">
        <p14:creationId xmlns:p14="http://schemas.microsoft.com/office/powerpoint/2010/main" val="2164147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6B7D0-7D84-6AD1-70AC-1CFB67B56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5167B-8168-7A4F-5FB6-CF36D7E7E729}"/>
              </a:ext>
            </a:extLst>
          </p:cNvPr>
          <p:cNvSpPr>
            <a:spLocks noGrp="1"/>
          </p:cNvSpPr>
          <p:nvPr>
            <p:ph type="title"/>
          </p:nvPr>
        </p:nvSpPr>
        <p:spPr>
          <a:xfrm>
            <a:off x="457199" y="555639"/>
            <a:ext cx="11274425" cy="304699"/>
          </a:xfrm>
        </p:spPr>
        <p:txBody>
          <a:bodyPr wrap="square" anchor="t">
            <a:normAutofit/>
          </a:bodyPr>
          <a:lstStyle/>
          <a:p>
            <a:r>
              <a:rPr lang="en-US" dirty="0"/>
              <a:t>Background: Motivation</a:t>
            </a:r>
          </a:p>
        </p:txBody>
      </p:sp>
      <p:pic>
        <p:nvPicPr>
          <p:cNvPr id="4" name="Picture 3" descr="A large explosion with smoke&#10;&#10;AI-generated content may be incorrect.">
            <a:extLst>
              <a:ext uri="{FF2B5EF4-FFF2-40B4-BE49-F238E27FC236}">
                <a16:creationId xmlns:a16="http://schemas.microsoft.com/office/drawing/2014/main" id="{72DF43BA-ABEA-9D8D-9ED7-C9C26EED83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6565603">
            <a:off x="4872633" y="-24738"/>
            <a:ext cx="3622488" cy="5182516"/>
          </a:xfrm>
          <a:prstGeom prst="rect">
            <a:avLst/>
          </a:prstGeom>
          <a:noFill/>
        </p:spPr>
      </p:pic>
      <p:sp>
        <p:nvSpPr>
          <p:cNvPr id="5" name="Rectangle 4">
            <a:extLst>
              <a:ext uri="{FF2B5EF4-FFF2-40B4-BE49-F238E27FC236}">
                <a16:creationId xmlns:a16="http://schemas.microsoft.com/office/drawing/2014/main" id="{0C7680D0-7F4B-3EA1-C89E-9A2C9690ECAF}"/>
              </a:ext>
            </a:extLst>
          </p:cNvPr>
          <p:cNvSpPr/>
          <p:nvPr/>
        </p:nvSpPr>
        <p:spPr>
          <a:xfrm rot="274557">
            <a:off x="3579332" y="2174359"/>
            <a:ext cx="5314212" cy="923330"/>
          </a:xfrm>
          <a:prstGeom prst="rect">
            <a:avLst/>
          </a:prstGeom>
          <a:noFill/>
        </p:spPr>
        <p:txBody>
          <a:bodyPr wrap="none" lIns="91440" tIns="45720" rIns="91440" bIns="45720">
            <a:spAutoFit/>
          </a:bodyPr>
          <a:lstStyle/>
          <a:p>
            <a:pPr algn="ctr"/>
            <a:r>
              <a:rPr lang="en-US" sz="5400" b="1" dirty="0">
                <a:ln w="28575" cmpd="sng">
                  <a:solidFill>
                    <a:schemeClr val="accent6">
                      <a:lumMod val="50000"/>
                    </a:schemeClr>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AGENTIC AI!!!!!</a:t>
            </a:r>
          </a:p>
        </p:txBody>
      </p:sp>
      <p:pic>
        <p:nvPicPr>
          <p:cNvPr id="11" name="Picture 10" descr="A red toy with a sad face&#10;&#10;AI-generated content may be incorrect.">
            <a:extLst>
              <a:ext uri="{FF2B5EF4-FFF2-40B4-BE49-F238E27FC236}">
                <a16:creationId xmlns:a16="http://schemas.microsoft.com/office/drawing/2014/main" id="{4A599C4E-38C4-E13D-DB4D-27D7E54A525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3833" y="1494272"/>
            <a:ext cx="2579638" cy="1934728"/>
          </a:xfrm>
          <a:prstGeom prst="rect">
            <a:avLst/>
          </a:prstGeom>
        </p:spPr>
      </p:pic>
      <p:pic>
        <p:nvPicPr>
          <p:cNvPr id="13" name="Picture 12" descr="A white bullet with stars&#10;&#10;AI-generated content may be incorrect.">
            <a:extLst>
              <a:ext uri="{FF2B5EF4-FFF2-40B4-BE49-F238E27FC236}">
                <a16:creationId xmlns:a16="http://schemas.microsoft.com/office/drawing/2014/main" id="{10B4742B-2697-08D8-5A45-F8B7A8151FF6}"/>
              </a:ext>
            </a:extLst>
          </p:cNvPr>
          <p:cNvPicPr>
            <a:picLocks noChangeAspect="1"/>
          </p:cNvPicPr>
          <p:nvPr/>
        </p:nvPicPr>
        <p:blipFill>
          <a:blip r:embed="rId6">
            <a:clrChange>
              <a:clrFrom>
                <a:srgbClr val="000000"/>
              </a:clrFrom>
              <a:clrTo>
                <a:srgbClr val="000000">
                  <a:alpha val="0"/>
                </a:srgbClr>
              </a:clrTo>
            </a:clrChange>
            <a:duotone>
              <a:prstClr val="black"/>
              <a:schemeClr val="accent6">
                <a:tint val="45000"/>
                <a:satMod val="400000"/>
              </a:schemeClr>
            </a:duoton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914283" y="627602"/>
            <a:ext cx="1789445" cy="1789445"/>
          </a:xfrm>
          <a:prstGeom prst="rect">
            <a:avLst/>
          </a:prstGeom>
        </p:spPr>
      </p:pic>
      <p:pic>
        <p:nvPicPr>
          <p:cNvPr id="16" name="Picture 15" descr="A black background with a black square&#10;&#10;AI-generated content may be incorrect.">
            <a:extLst>
              <a:ext uri="{FF2B5EF4-FFF2-40B4-BE49-F238E27FC236}">
                <a16:creationId xmlns:a16="http://schemas.microsoft.com/office/drawing/2014/main" id="{D3B335C7-0B0E-7CD4-811D-64EE5A6DCA6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21308738">
            <a:off x="9094506" y="2317098"/>
            <a:ext cx="3429000" cy="6858000"/>
          </a:xfrm>
          <a:prstGeom prst="rect">
            <a:avLst/>
          </a:prstGeom>
        </p:spPr>
      </p:pic>
      <p:sp>
        <p:nvSpPr>
          <p:cNvPr id="3" name="Content Placeholder 2">
            <a:extLst>
              <a:ext uri="{FF2B5EF4-FFF2-40B4-BE49-F238E27FC236}">
                <a16:creationId xmlns:a16="http://schemas.microsoft.com/office/drawing/2014/main" id="{EDC9E295-B7F6-C17C-12C4-446F54E36EBA}"/>
              </a:ext>
            </a:extLst>
          </p:cNvPr>
          <p:cNvSpPr>
            <a:spLocks noGrp="1"/>
          </p:cNvSpPr>
          <p:nvPr>
            <p:ph sz="half" idx="1"/>
          </p:nvPr>
        </p:nvSpPr>
        <p:spPr>
          <a:xfrm>
            <a:off x="838200" y="4411710"/>
            <a:ext cx="8965676" cy="1781700"/>
          </a:xfrm>
        </p:spPr>
        <p:txBody>
          <a:bodyPr>
            <a:normAutofit/>
          </a:bodyPr>
          <a:lstStyle/>
          <a:p>
            <a:pPr>
              <a:lnSpc>
                <a:spcPct val="90000"/>
              </a:lnSpc>
            </a:pPr>
            <a:r>
              <a:rPr lang="en-US" sz="2400" b="1" dirty="0"/>
              <a:t>But </a:t>
            </a:r>
            <a:r>
              <a:rPr lang="en-US" sz="2400" b="1" i="1" dirty="0"/>
              <a:t>what is</a:t>
            </a:r>
            <a:r>
              <a:rPr lang="en-US" sz="2400" b="1" dirty="0"/>
              <a:t> “Agentic AI”???</a:t>
            </a:r>
          </a:p>
          <a:p>
            <a:pPr marL="285750" indent="-285750">
              <a:lnSpc>
                <a:spcPct val="90000"/>
              </a:lnSpc>
              <a:buFont typeface="Arial" panose="020B0604020202020204" pitchFamily="34" charset="0"/>
              <a:buChar char="•"/>
            </a:pPr>
            <a:r>
              <a:rPr lang="en-US" dirty="0"/>
              <a:t>Everyone gives a different answer</a:t>
            </a:r>
          </a:p>
          <a:p>
            <a:pPr marL="285750" indent="-285750">
              <a:lnSpc>
                <a:spcPct val="90000"/>
              </a:lnSpc>
              <a:buFont typeface="Arial" panose="020B0604020202020204" pitchFamily="34" charset="0"/>
              <a:buChar char="•"/>
            </a:pPr>
            <a:r>
              <a:rPr lang="en-US" dirty="0"/>
              <a:t>Leaders are tasked with equipping their teams with new tech</a:t>
            </a:r>
          </a:p>
          <a:p>
            <a:pPr marL="285750" indent="-285750">
              <a:lnSpc>
                <a:spcPct val="90000"/>
              </a:lnSpc>
              <a:buFont typeface="Arial" panose="020B0604020202020204" pitchFamily="34" charset="0"/>
              <a:buChar char="•"/>
            </a:pPr>
            <a:r>
              <a:rPr lang="en-US" dirty="0"/>
              <a:t>Leaders not equipped to know what they need</a:t>
            </a:r>
          </a:p>
          <a:p>
            <a:pPr marL="285750" indent="-285750">
              <a:lnSpc>
                <a:spcPct val="90000"/>
              </a:lnSpc>
              <a:buFont typeface="Arial" panose="020B0604020202020204" pitchFamily="34" charset="0"/>
              <a:buChar char="•"/>
            </a:pPr>
            <a:r>
              <a:rPr lang="en-US" dirty="0"/>
              <a:t>Software vendors get to pitch silver bullets</a:t>
            </a:r>
          </a:p>
        </p:txBody>
      </p:sp>
    </p:spTree>
    <p:extLst>
      <p:ext uri="{BB962C8B-B14F-4D97-AF65-F5344CB8AC3E}">
        <p14:creationId xmlns:p14="http://schemas.microsoft.com/office/powerpoint/2010/main" val="393648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B8319-2B24-DB9C-3A82-013E30DC7F1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321C1AC-5371-22EE-92C9-764E05204A0E}"/>
              </a:ext>
            </a:extLst>
          </p:cNvPr>
          <p:cNvSpPr/>
          <p:nvPr/>
        </p:nvSpPr>
        <p:spPr bwMode="gray">
          <a:xfrm>
            <a:off x="1981200" y="1823101"/>
            <a:ext cx="9601200" cy="1272524"/>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 name="Title 1">
            <a:extLst>
              <a:ext uri="{FF2B5EF4-FFF2-40B4-BE49-F238E27FC236}">
                <a16:creationId xmlns:a16="http://schemas.microsoft.com/office/drawing/2014/main" id="{60D9B170-F44D-C854-2DC4-819B86E72E6D}"/>
              </a:ext>
            </a:extLst>
          </p:cNvPr>
          <p:cNvSpPr>
            <a:spLocks noGrp="1"/>
          </p:cNvSpPr>
          <p:nvPr>
            <p:ph type="title"/>
          </p:nvPr>
        </p:nvSpPr>
        <p:spPr/>
        <p:txBody>
          <a:bodyPr/>
          <a:lstStyle/>
          <a:p>
            <a:r>
              <a:rPr lang="en-US" dirty="0"/>
              <a:t>Proposed Definition</a:t>
            </a:r>
          </a:p>
        </p:txBody>
      </p:sp>
      <p:sp>
        <p:nvSpPr>
          <p:cNvPr id="3" name="Content Placeholder 2">
            <a:extLst>
              <a:ext uri="{FF2B5EF4-FFF2-40B4-BE49-F238E27FC236}">
                <a16:creationId xmlns:a16="http://schemas.microsoft.com/office/drawing/2014/main" id="{17641D9F-6CF5-3083-46B4-51343EAD5BAD}"/>
              </a:ext>
            </a:extLst>
          </p:cNvPr>
          <p:cNvSpPr>
            <a:spLocks noGrp="1"/>
          </p:cNvSpPr>
          <p:nvPr>
            <p:ph idx="1"/>
          </p:nvPr>
        </p:nvSpPr>
        <p:spPr>
          <a:xfrm>
            <a:off x="2105025" y="2049396"/>
            <a:ext cx="9315644" cy="1272524"/>
          </a:xfrm>
        </p:spPr>
        <p:txBody>
          <a:bodyPr>
            <a:normAutofit/>
          </a:bodyPr>
          <a:lstStyle/>
          <a:p>
            <a:pPr marL="285750" indent="-285750">
              <a:buFont typeface="Arial" panose="020B0604020202020204" pitchFamily="34" charset="0"/>
              <a:buChar char="•"/>
            </a:pPr>
            <a:r>
              <a:rPr lang="en-US" sz="2400" b="1" kern="100" dirty="0">
                <a:solidFill>
                  <a:schemeClr val="accent6"/>
                </a:solidFill>
                <a:effectLst/>
                <a:latin typeface="Arial" panose="020B0604020202020204" pitchFamily="34" charset="0"/>
                <a:ea typeface="Arial" panose="020B0604020202020204" pitchFamily="34" charset="0"/>
                <a:cs typeface="Arial" panose="020B0604020202020204" pitchFamily="34" charset="0"/>
              </a:rPr>
              <a:t>Agentic</a:t>
            </a:r>
            <a:r>
              <a:rPr lang="en-US" sz="2400" kern="100" dirty="0">
                <a:solidFill>
                  <a:schemeClr val="accent6"/>
                </a:solidFill>
                <a:effectLst/>
                <a:latin typeface="Arial" panose="020B0604020202020204" pitchFamily="34" charset="0"/>
                <a:ea typeface="Arial" panose="020B0604020202020204" pitchFamily="34" charset="0"/>
                <a:cs typeface="Arial" panose="020B0604020202020204" pitchFamily="34" charset="0"/>
              </a:rPr>
              <a:t>: When something </a:t>
            </a:r>
            <a:r>
              <a:rPr lang="en-US" sz="2400" u="sng" kern="100" dirty="0">
                <a:solidFill>
                  <a:schemeClr val="accent6"/>
                </a:solidFill>
                <a:effectLst/>
                <a:latin typeface="Arial" panose="020B0604020202020204" pitchFamily="34" charset="0"/>
                <a:ea typeface="Arial" panose="020B0604020202020204" pitchFamily="34" charset="0"/>
                <a:cs typeface="Arial" panose="020B0604020202020204" pitchFamily="34" charset="0"/>
              </a:rPr>
              <a:t>acts to change the I/O relationship</a:t>
            </a:r>
            <a:r>
              <a:rPr lang="en-US" sz="2400" kern="100" dirty="0">
                <a:solidFill>
                  <a:schemeClr val="accent6"/>
                </a:solidFill>
                <a:effectLst/>
                <a:latin typeface="Arial" panose="020B0604020202020204" pitchFamily="34" charset="0"/>
                <a:ea typeface="Arial" panose="020B0604020202020204" pitchFamily="34" charset="0"/>
                <a:cs typeface="Arial" panose="020B0604020202020204" pitchFamily="34" charset="0"/>
              </a:rPr>
              <a:t> that it has with its outside environment.</a:t>
            </a:r>
            <a:endParaRPr lang="en-US" sz="2400" dirty="0">
              <a:solidFill>
                <a:schemeClr val="accent6"/>
              </a:solidFill>
            </a:endParaRPr>
          </a:p>
          <a:p>
            <a:endParaRPr lang="en-US" sz="2400" dirty="0"/>
          </a:p>
        </p:txBody>
      </p:sp>
      <p:grpSp>
        <p:nvGrpSpPr>
          <p:cNvPr id="11" name="Group 10">
            <a:extLst>
              <a:ext uri="{FF2B5EF4-FFF2-40B4-BE49-F238E27FC236}">
                <a16:creationId xmlns:a16="http://schemas.microsoft.com/office/drawing/2014/main" id="{887E9033-2DA3-696D-DB1D-91FBD1D684D5}"/>
              </a:ext>
            </a:extLst>
          </p:cNvPr>
          <p:cNvGrpSpPr/>
          <p:nvPr/>
        </p:nvGrpSpPr>
        <p:grpSpPr>
          <a:xfrm>
            <a:off x="971511" y="2151226"/>
            <a:ext cx="631851" cy="616274"/>
            <a:chOff x="11102950" y="399851"/>
            <a:chExt cx="631851" cy="616274"/>
          </a:xfrm>
        </p:grpSpPr>
        <p:sp>
          <p:nvSpPr>
            <p:cNvPr id="9" name="Oval 8">
              <a:extLst>
                <a:ext uri="{FF2B5EF4-FFF2-40B4-BE49-F238E27FC236}">
                  <a16:creationId xmlns:a16="http://schemas.microsoft.com/office/drawing/2014/main" id="{97BE9859-2580-F2E6-A9E9-4DA20AB92831}"/>
                </a:ext>
              </a:extLst>
            </p:cNvPr>
            <p:cNvSpPr/>
            <p:nvPr/>
          </p:nvSpPr>
          <p:spPr bwMode="gray">
            <a:xfrm>
              <a:off x="11102950" y="399851"/>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7" name="Picture 6" descr="A black background with a black square&#10;&#10;AI-generated content may be incorrect.">
              <a:extLst>
                <a:ext uri="{FF2B5EF4-FFF2-40B4-BE49-F238E27FC236}">
                  <a16:creationId xmlns:a16="http://schemas.microsoft.com/office/drawing/2014/main" id="{C8A2DB83-1B31-E35C-DA3D-30EAACD5D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061" y="476174"/>
              <a:ext cx="463627" cy="463627"/>
            </a:xfrm>
            <a:prstGeom prst="rect">
              <a:avLst/>
            </a:prstGeom>
          </p:spPr>
        </p:pic>
      </p:grpSp>
      <p:sp>
        <p:nvSpPr>
          <p:cNvPr id="14" name="Content Placeholder 2">
            <a:extLst>
              <a:ext uri="{FF2B5EF4-FFF2-40B4-BE49-F238E27FC236}">
                <a16:creationId xmlns:a16="http://schemas.microsoft.com/office/drawing/2014/main" id="{86E06F36-46CC-DBE5-C991-5A255410AAC3}"/>
              </a:ext>
            </a:extLst>
          </p:cNvPr>
          <p:cNvSpPr txBox="1">
            <a:spLocks/>
          </p:cNvSpPr>
          <p:nvPr/>
        </p:nvSpPr>
        <p:spPr bwMode="gray">
          <a:xfrm>
            <a:off x="1104705" y="3664010"/>
            <a:ext cx="10315963" cy="237572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Comparison with Textbook Agent definition:</a:t>
            </a:r>
          </a:p>
          <a:p>
            <a:pPr marL="285750" indent="-285750">
              <a:buFont typeface="Arial" panose="020B0604020202020204" pitchFamily="34" charset="0"/>
              <a:buChar char="•"/>
            </a:pPr>
            <a:r>
              <a:rPr lang="en-US" sz="2400" dirty="0"/>
              <a:t>Similar: Based on presence of I/O with environment</a:t>
            </a:r>
          </a:p>
          <a:p>
            <a:pPr marL="285750" indent="-285750">
              <a:buFont typeface="Arial" panose="020B0604020202020204" pitchFamily="34" charset="0"/>
              <a:buChar char="•"/>
            </a:pPr>
            <a:r>
              <a:rPr lang="en-US" sz="2400" dirty="0"/>
              <a:t>Dissimilar: Requires particular kind of output to be present</a:t>
            </a:r>
          </a:p>
          <a:p>
            <a:endParaRPr lang="en-US" sz="2400" dirty="0"/>
          </a:p>
        </p:txBody>
      </p:sp>
      <p:grpSp>
        <p:nvGrpSpPr>
          <p:cNvPr id="40" name="Group 39">
            <a:extLst>
              <a:ext uri="{FF2B5EF4-FFF2-40B4-BE49-F238E27FC236}">
                <a16:creationId xmlns:a16="http://schemas.microsoft.com/office/drawing/2014/main" id="{64E6B634-A504-4F80-3BD6-C6F9D8929C75}"/>
              </a:ext>
            </a:extLst>
          </p:cNvPr>
          <p:cNvGrpSpPr/>
          <p:nvPr/>
        </p:nvGrpSpPr>
        <p:grpSpPr>
          <a:xfrm>
            <a:off x="9870832" y="3890305"/>
            <a:ext cx="631851" cy="616274"/>
            <a:chOff x="8540686" y="2752628"/>
            <a:chExt cx="2039330" cy="1989054"/>
          </a:xfrm>
        </p:grpSpPr>
        <p:sp>
          <p:nvSpPr>
            <p:cNvPr id="41" name="Oval 40">
              <a:extLst>
                <a:ext uri="{FF2B5EF4-FFF2-40B4-BE49-F238E27FC236}">
                  <a16:creationId xmlns:a16="http://schemas.microsoft.com/office/drawing/2014/main" id="{686785B7-3A9F-677B-4F6E-65FEB09E3EBA}"/>
                </a:ext>
              </a:extLst>
            </p:cNvPr>
            <p:cNvSpPr/>
            <p:nvPr/>
          </p:nvSpPr>
          <p:spPr bwMode="gray">
            <a:xfrm>
              <a:off x="8540686" y="2752628"/>
              <a:ext cx="2039330" cy="198905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42" name="Picture 41" descr="A black background with a black square&#10;&#10;AI-generated content may be incorrect.">
              <a:extLst>
                <a:ext uri="{FF2B5EF4-FFF2-40B4-BE49-F238E27FC236}">
                  <a16:creationId xmlns:a16="http://schemas.microsoft.com/office/drawing/2014/main" id="{BA5B9BB6-3792-FECC-1899-D508FFB02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spTree>
    <p:extLst>
      <p:ext uri="{BB962C8B-B14F-4D97-AF65-F5344CB8AC3E}">
        <p14:creationId xmlns:p14="http://schemas.microsoft.com/office/powerpoint/2010/main" val="4209188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D5F78-4B7D-8062-A57B-5639667D98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F4B18-E054-C496-1CD2-605F5F341852}"/>
              </a:ext>
            </a:extLst>
          </p:cNvPr>
          <p:cNvSpPr>
            <a:spLocks noGrp="1"/>
          </p:cNvSpPr>
          <p:nvPr>
            <p:ph type="title"/>
          </p:nvPr>
        </p:nvSpPr>
        <p:spPr/>
        <p:txBody>
          <a:bodyPr/>
          <a:lstStyle/>
          <a:p>
            <a:r>
              <a:rPr lang="en-US" dirty="0"/>
              <a:t>Comparison of Definitions</a:t>
            </a:r>
          </a:p>
        </p:txBody>
      </p:sp>
      <p:sp>
        <p:nvSpPr>
          <p:cNvPr id="3" name="Content Placeholder 2">
            <a:extLst>
              <a:ext uri="{FF2B5EF4-FFF2-40B4-BE49-F238E27FC236}">
                <a16:creationId xmlns:a16="http://schemas.microsoft.com/office/drawing/2014/main" id="{04842E0F-DD0F-9734-7852-D6A6A1B5F8FA}"/>
              </a:ext>
            </a:extLst>
          </p:cNvPr>
          <p:cNvSpPr>
            <a:spLocks noGrp="1"/>
          </p:cNvSpPr>
          <p:nvPr>
            <p:ph idx="1"/>
          </p:nvPr>
        </p:nvSpPr>
        <p:spPr>
          <a:xfrm>
            <a:off x="771331" y="1557210"/>
            <a:ext cx="10649338" cy="528765"/>
          </a:xfrm>
        </p:spPr>
        <p:txBody>
          <a:bodyPr>
            <a:normAutofit/>
          </a:bodyPr>
          <a:lstStyle/>
          <a:p>
            <a:pPr algn="ctr"/>
            <a:r>
              <a:rPr lang="en-US" sz="1800" i="1" kern="100" dirty="0">
                <a:effectLst/>
                <a:latin typeface="Arial" panose="020B0604020202020204" pitchFamily="34" charset="0"/>
                <a:ea typeface="Arial" panose="020B0604020202020204" pitchFamily="34" charset="0"/>
                <a:cs typeface="Arial" panose="020B0604020202020204" pitchFamily="34" charset="0"/>
              </a:rPr>
              <a:t>“When something acts to change the I/O relationship that it has with its outside environment.”</a:t>
            </a:r>
            <a:endParaRPr lang="en-US" i="1" dirty="0"/>
          </a:p>
          <a:p>
            <a:endParaRPr lang="en-US" dirty="0"/>
          </a:p>
        </p:txBody>
      </p:sp>
      <p:graphicFrame>
        <p:nvGraphicFramePr>
          <p:cNvPr id="4" name="Table 3">
            <a:extLst>
              <a:ext uri="{FF2B5EF4-FFF2-40B4-BE49-F238E27FC236}">
                <a16:creationId xmlns:a16="http://schemas.microsoft.com/office/drawing/2014/main" id="{F9E93ADB-34F0-5E21-86F3-B804D49C89C5}"/>
              </a:ext>
            </a:extLst>
          </p:cNvPr>
          <p:cNvGraphicFramePr>
            <a:graphicFrameLocks noGrp="1"/>
          </p:cNvGraphicFramePr>
          <p:nvPr>
            <p:extLst>
              <p:ext uri="{D42A27DB-BD31-4B8C-83A1-F6EECF244321}">
                <p14:modId xmlns:p14="http://schemas.microsoft.com/office/powerpoint/2010/main" val="2829316837"/>
              </p:ext>
            </p:extLst>
          </p:nvPr>
        </p:nvGraphicFramePr>
        <p:xfrm>
          <a:off x="1204037" y="2919081"/>
          <a:ext cx="9783925" cy="3383280"/>
        </p:xfrm>
        <a:graphic>
          <a:graphicData uri="http://schemas.openxmlformats.org/drawingml/2006/table">
            <a:tbl>
              <a:tblPr firstRow="1" bandRow="1">
                <a:tableStyleId>{5C22544A-7EE6-4342-B048-85BDC9FD1C3A}</a:tableStyleId>
              </a:tblPr>
              <a:tblGrid>
                <a:gridCol w="3277800">
                  <a:extLst>
                    <a:ext uri="{9D8B030D-6E8A-4147-A177-3AD203B41FA5}">
                      <a16:colId xmlns:a16="http://schemas.microsoft.com/office/drawing/2014/main" val="2851745219"/>
                    </a:ext>
                  </a:extLst>
                </a:gridCol>
                <a:gridCol w="1323488">
                  <a:extLst>
                    <a:ext uri="{9D8B030D-6E8A-4147-A177-3AD203B41FA5}">
                      <a16:colId xmlns:a16="http://schemas.microsoft.com/office/drawing/2014/main" val="2340790291"/>
                    </a:ext>
                  </a:extLst>
                </a:gridCol>
                <a:gridCol w="1286383">
                  <a:extLst>
                    <a:ext uri="{9D8B030D-6E8A-4147-A177-3AD203B41FA5}">
                      <a16:colId xmlns:a16="http://schemas.microsoft.com/office/drawing/2014/main" val="2732557701"/>
                    </a:ext>
                  </a:extLst>
                </a:gridCol>
                <a:gridCol w="1286383">
                  <a:extLst>
                    <a:ext uri="{9D8B030D-6E8A-4147-A177-3AD203B41FA5}">
                      <a16:colId xmlns:a16="http://schemas.microsoft.com/office/drawing/2014/main" val="3970403237"/>
                    </a:ext>
                  </a:extLst>
                </a:gridCol>
                <a:gridCol w="1286383">
                  <a:extLst>
                    <a:ext uri="{9D8B030D-6E8A-4147-A177-3AD203B41FA5}">
                      <a16:colId xmlns:a16="http://schemas.microsoft.com/office/drawing/2014/main" val="2533213003"/>
                    </a:ext>
                  </a:extLst>
                </a:gridCol>
                <a:gridCol w="1323488">
                  <a:extLst>
                    <a:ext uri="{9D8B030D-6E8A-4147-A177-3AD203B41FA5}">
                      <a16:colId xmlns:a16="http://schemas.microsoft.com/office/drawing/2014/main" val="2222142170"/>
                    </a:ext>
                  </a:extLst>
                </a:gridCol>
              </a:tblGrid>
              <a:tr h="633627">
                <a:tc>
                  <a:txBody>
                    <a:bodyPr/>
                    <a:lstStyle/>
                    <a:p>
                      <a:pPr algn="ctr"/>
                      <a:endParaRPr lang="en-US" sz="1800" dirty="0"/>
                    </a:p>
                  </a:txBody>
                  <a:tcPr anchor="ctr"/>
                </a:tc>
                <a:tc>
                  <a:txBody>
                    <a:bodyPr/>
                    <a:lstStyle/>
                    <a:p>
                      <a:pPr algn="ctr"/>
                      <a:r>
                        <a:rPr lang="en-US" sz="1800" dirty="0"/>
                        <a:t>Textbook </a:t>
                      </a:r>
                      <a:br>
                        <a:rPr lang="en-US" sz="1800" dirty="0"/>
                      </a:br>
                      <a:r>
                        <a:rPr lang="en-US" sz="1800" dirty="0"/>
                        <a:t>Agent</a:t>
                      </a:r>
                    </a:p>
                  </a:txBody>
                  <a:tcPr anchor="ctr"/>
                </a:tc>
                <a:tc>
                  <a:txBody>
                    <a:bodyPr/>
                    <a:lstStyle/>
                    <a:p>
                      <a:pPr algn="ctr"/>
                      <a:r>
                        <a:rPr lang="en-US" sz="1800" dirty="0"/>
                        <a:t>Multi-Agent</a:t>
                      </a:r>
                    </a:p>
                  </a:txBody>
                  <a:tcPr anchor="ctr"/>
                </a:tc>
                <a:tc>
                  <a:txBody>
                    <a:bodyPr/>
                    <a:lstStyle/>
                    <a:p>
                      <a:pPr algn="ctr"/>
                      <a:r>
                        <a:rPr lang="en-US" sz="1800" dirty="0"/>
                        <a:t>Human-like Agent</a:t>
                      </a:r>
                    </a:p>
                  </a:txBody>
                  <a:tcPr anchor="ctr"/>
                </a:tc>
                <a:tc>
                  <a:txBody>
                    <a:bodyPr/>
                    <a:lstStyle/>
                    <a:p>
                      <a:pPr algn="ctr"/>
                      <a:r>
                        <a:rPr lang="en-US" sz="1800" dirty="0"/>
                        <a:t>LLM</a:t>
                      </a:r>
                      <a:br>
                        <a:rPr lang="en-US" sz="1800" dirty="0"/>
                      </a:br>
                      <a:r>
                        <a:rPr lang="en-US" sz="1800" dirty="0"/>
                        <a:t>Agent</a:t>
                      </a:r>
                    </a:p>
                  </a:txBody>
                  <a:tcPr anchor="ctr">
                    <a:lnR w="28575" cap="flat" cmpd="sng" algn="ctr">
                      <a:solidFill>
                        <a:schemeClr val="bg1"/>
                      </a:solidFill>
                      <a:prstDash val="solid"/>
                      <a:round/>
                      <a:headEnd type="none" w="med" len="med"/>
                      <a:tailEnd type="none" w="med" len="med"/>
                    </a:lnR>
                  </a:tcPr>
                </a:tc>
                <a:tc>
                  <a:txBody>
                    <a:bodyPr/>
                    <a:lstStyle/>
                    <a:p>
                      <a:pPr algn="ctr"/>
                      <a:r>
                        <a:rPr lang="en-US" sz="1800" dirty="0"/>
                        <a:t>Proposed</a:t>
                      </a:r>
                      <a:br>
                        <a:rPr lang="en-US" sz="1800" dirty="0"/>
                      </a:br>
                      <a:r>
                        <a:rPr lang="en-US" sz="1800" dirty="0"/>
                        <a:t>Agent</a:t>
                      </a:r>
                    </a:p>
                  </a:txBody>
                  <a:tcPr anchor="ct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759096110"/>
                  </a:ext>
                </a:extLst>
              </a:tr>
              <a:tr h="481821">
                <a:tc>
                  <a:txBody>
                    <a:bodyPr/>
                    <a:lstStyle/>
                    <a:p>
                      <a:r>
                        <a:rPr lang="en-US" sz="1800" b="1" dirty="0"/>
                        <a:t>Robot that folds laundry</a:t>
                      </a:r>
                    </a:p>
                  </a:txBody>
                  <a:tcPr marT="0" marB="0" anchor="ctr"/>
                </a:tc>
                <a:tc>
                  <a:txBody>
                    <a:bodyPr/>
                    <a:lstStyle/>
                    <a:p>
                      <a:pPr algn="ctr"/>
                      <a:r>
                        <a:rPr kumimoji="0" lang="en-US" sz="3600" b="1" i="0" u="none" strike="noStrike" kern="1200" cap="none" spc="0" normalizeH="0" baseline="0" noProof="0" dirty="0">
                          <a:ln>
                            <a:noFill/>
                          </a:ln>
                          <a:solidFill>
                            <a:srgbClr val="00B050"/>
                          </a:solidFill>
                          <a:effectLst/>
                          <a:uLnTx/>
                          <a:uFillTx/>
                          <a:latin typeface="+mn-lt"/>
                          <a:ea typeface="+mn-ea"/>
                          <a:cs typeface="+mn-cs"/>
                          <a:sym typeface="Wingdings" panose="05000000000000000000" pitchFamily="2" charset="2"/>
                        </a:rPr>
                        <a:t></a:t>
                      </a:r>
                      <a:endParaRPr lang="en-US" sz="1800" dirty="0"/>
                    </a:p>
                  </a:txBody>
                  <a:tcPr marT="0" marB="0" anchor="ctr"/>
                </a:tc>
                <a:tc>
                  <a:txBody>
                    <a:bodyPr/>
                    <a:lstStyle/>
                    <a:p>
                      <a:pPr algn="ct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lang="en-US" sz="1800" dirty="0"/>
                    </a:p>
                  </a:txBody>
                  <a:tcPr marT="0" marB="0" anchor="ctr"/>
                </a:tc>
                <a:tc>
                  <a:txBody>
                    <a:bodyPr/>
                    <a:lstStyle/>
                    <a:p>
                      <a:pPr algn="ctr"/>
                      <a:r>
                        <a:rPr kumimoji="0" lang="en-US" sz="3600" b="1" i="0" u="none" strike="noStrike" kern="1200" cap="none" spc="0" normalizeH="0" baseline="0" noProof="0" dirty="0">
                          <a:ln>
                            <a:noFill/>
                          </a:ln>
                          <a:solidFill>
                            <a:srgbClr val="00B050"/>
                          </a:solidFill>
                          <a:effectLst/>
                          <a:uLnTx/>
                          <a:uFillTx/>
                          <a:latin typeface="+mn-lt"/>
                          <a:ea typeface="+mn-ea"/>
                          <a:cs typeface="+mn-cs"/>
                          <a:sym typeface="Wingdings" panose="05000000000000000000" pitchFamily="2" charset="2"/>
                        </a:rPr>
                        <a:t></a:t>
                      </a:r>
                      <a:endParaRPr lang="en-US" sz="1800" dirty="0"/>
                    </a:p>
                  </a:txBody>
                  <a:tcPr marT="0" marB="0" anchor="ctr"/>
                </a:tc>
                <a:tc>
                  <a:txBody>
                    <a:bodyPr/>
                    <a:lstStyle/>
                    <a:p>
                      <a:pPr algn="ct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lang="en-US" sz="1800" dirty="0"/>
                    </a:p>
                  </a:txBody>
                  <a:tcPr marT="0" marB="0" anchor="ctr">
                    <a:lnR w="28575" cap="flat" cmpd="sng" algn="ctr">
                      <a:solidFill>
                        <a:schemeClr val="bg1"/>
                      </a:solidFill>
                      <a:prstDash val="solid"/>
                      <a:round/>
                      <a:headEnd type="none" w="med" len="med"/>
                      <a:tailEnd type="none" w="med" len="med"/>
                    </a:lnR>
                  </a:tcPr>
                </a:tc>
                <a:tc>
                  <a:txBody>
                    <a:bodyPr/>
                    <a:lstStyle/>
                    <a:p>
                      <a:pPr algn="ctr"/>
                      <a:r>
                        <a:rPr lang="en-US" sz="3600" b="1" dirty="0">
                          <a:solidFill>
                            <a:srgbClr val="00B050"/>
                          </a:solidFill>
                          <a:sym typeface="Wingdings" panose="05000000000000000000" pitchFamily="2" charset="2"/>
                        </a:rPr>
                        <a:t></a:t>
                      </a:r>
                      <a:endParaRPr lang="en-US" sz="1800" b="1" dirty="0">
                        <a:solidFill>
                          <a:srgbClr val="00B050"/>
                        </a:solidFill>
                      </a:endParaRPr>
                    </a:p>
                  </a:txBody>
                  <a:tcPr marT="0" marB="0" anchor="ct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702136479"/>
                  </a:ext>
                </a:extLst>
              </a:tr>
              <a:tr h="481821">
                <a:tc>
                  <a:txBody>
                    <a:bodyPr/>
                    <a:lstStyle/>
                    <a:p>
                      <a:r>
                        <a:rPr lang="en-US" sz="1800" b="1" dirty="0"/>
                        <a:t>Laptop sitting on table</a:t>
                      </a:r>
                    </a:p>
                  </a:txBody>
                  <a:tcPr marT="0" marB="0" anchor="ctr"/>
                </a:tc>
                <a:tc>
                  <a:txBody>
                    <a:bodyPr/>
                    <a:lstStyle/>
                    <a:p>
                      <a:pPr algn="ctr"/>
                      <a:r>
                        <a:rPr kumimoji="0" lang="en-US" sz="3600" b="1" i="0" u="none" strike="noStrike" kern="1200" cap="none" spc="0" normalizeH="0" baseline="0" noProof="0" dirty="0">
                          <a:ln>
                            <a:noFill/>
                          </a:ln>
                          <a:solidFill>
                            <a:srgbClr val="00B050"/>
                          </a:solidFill>
                          <a:effectLst/>
                          <a:uLnTx/>
                          <a:uFillTx/>
                          <a:latin typeface="+mn-lt"/>
                          <a:ea typeface="+mn-ea"/>
                          <a:cs typeface="+mn-cs"/>
                          <a:sym typeface="Wingdings" panose="05000000000000000000" pitchFamily="2" charset="2"/>
                        </a:rPr>
                        <a:t></a:t>
                      </a:r>
                      <a:endParaRPr lang="en-US" sz="1800" dirty="0"/>
                    </a:p>
                  </a:txBody>
                  <a:tcPr marT="0" marB="0" anchor="ctr"/>
                </a:tc>
                <a:tc>
                  <a:txBody>
                    <a:bodyPr/>
                    <a:lstStyle/>
                    <a:p>
                      <a:pPr algn="ct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lang="en-US" sz="1800" dirty="0"/>
                    </a:p>
                  </a:txBody>
                  <a:tcPr marT="0" marB="0" anchor="ctr"/>
                </a:tc>
                <a:tc>
                  <a:txBody>
                    <a:bodyPr/>
                    <a:lstStyle/>
                    <a:p>
                      <a:pPr algn="ctr"/>
                      <a:r>
                        <a:rPr lang="en-US" sz="3200" b="1" dirty="0">
                          <a:solidFill>
                            <a:srgbClr val="0070C0"/>
                          </a:solidFill>
                        </a:rPr>
                        <a:t>?</a:t>
                      </a:r>
                      <a:endParaRPr lang="en-US" sz="1800" b="1" dirty="0">
                        <a:solidFill>
                          <a:srgbClr val="0070C0"/>
                        </a:solidFill>
                      </a:endParaRPr>
                    </a:p>
                  </a:txBody>
                  <a:tcPr marT="0" marB="0" anchor="ctr"/>
                </a:tc>
                <a:tc>
                  <a:txBody>
                    <a:bodyPr/>
                    <a:lstStyle/>
                    <a:p>
                      <a:pPr algn="ct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lang="en-US" sz="1800" dirty="0"/>
                    </a:p>
                  </a:txBody>
                  <a:tcPr marT="0" marB="0" anchor="ctr">
                    <a:lnR w="28575" cap="flat" cmpd="sng" algn="ctr">
                      <a:solidFill>
                        <a:schemeClr val="bg1"/>
                      </a:solidFill>
                      <a:prstDash val="solid"/>
                      <a:round/>
                      <a:headEnd type="none" w="med" len="med"/>
                      <a:tailEnd type="none" w="med" len="med"/>
                    </a:lnR>
                  </a:tcPr>
                </a:tc>
                <a:tc>
                  <a:txBody>
                    <a:bodyPr/>
                    <a:lstStyle/>
                    <a:p>
                      <a:pPr algn="ct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lang="en-US" sz="1800" dirty="0"/>
                    </a:p>
                  </a:txBody>
                  <a:tcPr marT="0" marB="0" anchor="ct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4214880329"/>
                  </a:ext>
                </a:extLst>
              </a:tr>
              <a:tr h="481821">
                <a:tc>
                  <a:txBody>
                    <a:bodyPr/>
                    <a:lstStyle/>
                    <a:p>
                      <a:r>
                        <a:rPr lang="en-US" sz="1800" b="1" dirty="0"/>
                        <a:t>LLM-based tool-using app</a:t>
                      </a:r>
                    </a:p>
                  </a:txBody>
                  <a:tcPr marT="0" marB="0" anchor="ctr"/>
                </a:tc>
                <a:tc>
                  <a:txBody>
                    <a:bodyPr/>
                    <a:lstStyle/>
                    <a:p>
                      <a:pPr algn="ctr"/>
                      <a:r>
                        <a:rPr kumimoji="0" lang="en-US" sz="3600" b="1" i="0" u="none" strike="noStrike" kern="1200" cap="none" spc="0" normalizeH="0" baseline="0" noProof="0" dirty="0">
                          <a:ln>
                            <a:noFill/>
                          </a:ln>
                          <a:solidFill>
                            <a:srgbClr val="00B050"/>
                          </a:solidFill>
                          <a:effectLst/>
                          <a:uLnTx/>
                          <a:uFillTx/>
                          <a:latin typeface="+mn-lt"/>
                          <a:ea typeface="+mn-ea"/>
                          <a:cs typeface="+mn-cs"/>
                          <a:sym typeface="Wingdings" panose="05000000000000000000" pitchFamily="2" charset="2"/>
                        </a:rPr>
                        <a:t></a:t>
                      </a:r>
                      <a:endParaRPr lang="en-US" sz="1800" dirty="0"/>
                    </a:p>
                  </a:txBody>
                  <a:tcPr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70C0"/>
                          </a:solidFill>
                          <a:effectLst/>
                          <a:uLnTx/>
                          <a:uFillTx/>
                          <a:latin typeface="+mn-lt"/>
                          <a:ea typeface="+mn-ea"/>
                          <a:cs typeface="+mn-cs"/>
                        </a:rPr>
                        <a:t>?</a:t>
                      </a:r>
                      <a:endParaRPr kumimoji="0" lang="en-US" sz="1800" b="1" i="0" u="none" strike="noStrike" kern="1200" cap="none" spc="0" normalizeH="0" baseline="0" noProof="0" dirty="0">
                        <a:ln>
                          <a:noFill/>
                        </a:ln>
                        <a:solidFill>
                          <a:srgbClr val="0070C0"/>
                        </a:solidFill>
                        <a:effectLst/>
                        <a:uLnTx/>
                        <a:uFillTx/>
                        <a:latin typeface="+mn-lt"/>
                        <a:ea typeface="+mn-ea"/>
                        <a:cs typeface="+mn-cs"/>
                      </a:endParaRPr>
                    </a:p>
                  </a:txBody>
                  <a:tcPr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70C0"/>
                          </a:solidFill>
                          <a:effectLst/>
                          <a:uLnTx/>
                          <a:uFillTx/>
                          <a:latin typeface="+mn-lt"/>
                          <a:ea typeface="+mn-ea"/>
                          <a:cs typeface="+mn-cs"/>
                        </a:rPr>
                        <a:t>?</a:t>
                      </a:r>
                      <a:endParaRPr kumimoji="0" lang="en-US" sz="1800" b="1" i="0" u="none" strike="noStrike" kern="1200" cap="none" spc="0" normalizeH="0" baseline="0" noProof="0" dirty="0">
                        <a:ln>
                          <a:noFill/>
                        </a:ln>
                        <a:solidFill>
                          <a:srgbClr val="0070C0"/>
                        </a:solidFill>
                        <a:effectLst/>
                        <a:uLnTx/>
                        <a:uFillTx/>
                        <a:latin typeface="+mn-lt"/>
                        <a:ea typeface="+mn-ea"/>
                        <a:cs typeface="+mn-cs"/>
                      </a:endParaRPr>
                    </a:p>
                  </a:txBody>
                  <a:tcPr marT="0" marB="0" anchor="ctr"/>
                </a:tc>
                <a:tc>
                  <a:txBody>
                    <a:bodyPr/>
                    <a:lstStyle/>
                    <a:p>
                      <a:pPr algn="ctr"/>
                      <a:r>
                        <a:rPr kumimoji="0" lang="en-US" sz="3600" b="1" i="0" u="none" strike="noStrike" kern="1200" cap="none" spc="0" normalizeH="0" baseline="0" noProof="0" dirty="0">
                          <a:ln>
                            <a:noFill/>
                          </a:ln>
                          <a:solidFill>
                            <a:srgbClr val="00B050"/>
                          </a:solidFill>
                          <a:effectLst/>
                          <a:uLnTx/>
                          <a:uFillTx/>
                          <a:latin typeface="+mn-lt"/>
                          <a:ea typeface="+mn-ea"/>
                          <a:cs typeface="+mn-cs"/>
                          <a:sym typeface="Wingdings" panose="05000000000000000000" pitchFamily="2" charset="2"/>
                        </a:rPr>
                        <a:t></a:t>
                      </a:r>
                      <a:endParaRPr lang="en-US" sz="1800" dirty="0"/>
                    </a:p>
                  </a:txBody>
                  <a:tcPr marT="0" marB="0" anchor="ctr">
                    <a:lnR w="28575"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B050"/>
                          </a:solidFill>
                          <a:effectLst/>
                          <a:uLnTx/>
                          <a:uFillTx/>
                          <a:latin typeface="+mn-lt"/>
                          <a:ea typeface="+mn-ea"/>
                          <a:cs typeface="+mn-cs"/>
                          <a:sym typeface="Wingdings" panose="05000000000000000000" pitchFamily="2" charset="2"/>
                        </a:rPr>
                        <a:t></a:t>
                      </a:r>
                      <a:endParaRPr kumimoji="0" lang="en-US" sz="1800" b="1" i="0" u="none" strike="noStrike" kern="1200" cap="none" spc="0" normalizeH="0" baseline="0" noProof="0" dirty="0">
                        <a:ln>
                          <a:noFill/>
                        </a:ln>
                        <a:solidFill>
                          <a:srgbClr val="00B050"/>
                        </a:solidFill>
                        <a:effectLst/>
                        <a:uLnTx/>
                        <a:uFillTx/>
                        <a:latin typeface="+mn-lt"/>
                        <a:ea typeface="+mn-ea"/>
                        <a:cs typeface="+mn-cs"/>
                      </a:endParaRPr>
                    </a:p>
                  </a:txBody>
                  <a:tcPr marT="0" marB="0" anchor="ct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151860698"/>
                  </a:ext>
                </a:extLst>
              </a:tr>
              <a:tr h="481821">
                <a:tc>
                  <a:txBody>
                    <a:bodyPr/>
                    <a:lstStyle/>
                    <a:p>
                      <a:r>
                        <a:rPr lang="en-US" sz="1800" b="1" dirty="0"/>
                        <a:t>Network Router</a:t>
                      </a:r>
                    </a:p>
                  </a:txBody>
                  <a:tcPr marT="0" marB="0" anchor="ctr"/>
                </a:tc>
                <a:tc>
                  <a:txBody>
                    <a:bodyPr/>
                    <a:lstStyle/>
                    <a:p>
                      <a:pPr algn="ctr"/>
                      <a:r>
                        <a:rPr kumimoji="0" lang="en-US" sz="3600" b="1" i="0" u="none" strike="noStrike" kern="1200" cap="none" spc="0" normalizeH="0" baseline="0" noProof="0" dirty="0">
                          <a:ln>
                            <a:noFill/>
                          </a:ln>
                          <a:solidFill>
                            <a:srgbClr val="00B050"/>
                          </a:solidFill>
                          <a:effectLst/>
                          <a:uLnTx/>
                          <a:uFillTx/>
                          <a:latin typeface="+mn-lt"/>
                          <a:ea typeface="+mn-ea"/>
                          <a:cs typeface="+mn-cs"/>
                          <a:sym typeface="Wingdings" panose="05000000000000000000" pitchFamily="2" charset="2"/>
                        </a:rPr>
                        <a:t></a:t>
                      </a:r>
                      <a:endParaRPr lang="en-US" sz="1800" dirty="0"/>
                    </a:p>
                  </a:txBody>
                  <a:tcPr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a:ln>
                          <a:noFill/>
                        </a:ln>
                        <a:solidFill>
                          <a:srgbClr val="4B4D4F"/>
                        </a:solidFill>
                        <a:effectLst/>
                        <a:uLnTx/>
                        <a:uFillTx/>
                        <a:latin typeface="+mn-lt"/>
                        <a:ea typeface="+mn-ea"/>
                        <a:cs typeface="+mn-cs"/>
                      </a:endParaRPr>
                    </a:p>
                  </a:txBody>
                  <a:tcPr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a:ln>
                          <a:noFill/>
                        </a:ln>
                        <a:solidFill>
                          <a:srgbClr val="4B4D4F"/>
                        </a:solidFill>
                        <a:effectLst/>
                        <a:uLnTx/>
                        <a:uFillTx/>
                        <a:latin typeface="+mn-lt"/>
                        <a:ea typeface="+mn-ea"/>
                        <a:cs typeface="+mn-cs"/>
                      </a:endParaRPr>
                    </a:p>
                  </a:txBody>
                  <a:tcPr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a:ln>
                          <a:noFill/>
                        </a:ln>
                        <a:solidFill>
                          <a:srgbClr val="4B4D4F"/>
                        </a:solidFill>
                        <a:effectLst/>
                        <a:uLnTx/>
                        <a:uFillTx/>
                        <a:latin typeface="+mn-lt"/>
                        <a:ea typeface="+mn-ea"/>
                        <a:cs typeface="+mn-cs"/>
                      </a:endParaRPr>
                    </a:p>
                  </a:txBody>
                  <a:tcPr marT="0" marB="0" anchor="ctr">
                    <a:lnR w="28575" cap="flat" cmpd="sng" algn="ctr">
                      <a:solidFill>
                        <a:schemeClr val="bg1"/>
                      </a:solidFill>
                      <a:prstDash val="solid"/>
                      <a:round/>
                      <a:headEnd type="none" w="med" len="med"/>
                      <a:tailEnd type="none" w="med" len="med"/>
                    </a:lnR>
                  </a:tcPr>
                </a:tc>
                <a:tc>
                  <a:txBody>
                    <a:bodyPr/>
                    <a:lstStyle/>
                    <a:p>
                      <a:pPr algn="ct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lang="en-US" sz="1800" dirty="0"/>
                    </a:p>
                  </a:txBody>
                  <a:tcPr marT="0" marB="0" anchor="ct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772252247"/>
                  </a:ext>
                </a:extLst>
              </a:tr>
              <a:tr h="481821">
                <a:tc>
                  <a:txBody>
                    <a:bodyPr/>
                    <a:lstStyle/>
                    <a:p>
                      <a:r>
                        <a:rPr lang="en-US" sz="1800" b="1" dirty="0"/>
                        <a:t>Compute server clusters</a:t>
                      </a:r>
                    </a:p>
                  </a:txBody>
                  <a:tcPr marT="0" marB="0" anchor="ctr"/>
                </a:tc>
                <a:tc>
                  <a:txBody>
                    <a:bodyPr/>
                    <a:lstStyle/>
                    <a:p>
                      <a:pPr algn="ctr"/>
                      <a:r>
                        <a:rPr kumimoji="0" lang="en-US" sz="3600" b="1" i="0" u="none" strike="noStrike" kern="1200" cap="none" spc="0" normalizeH="0" baseline="0" noProof="0" dirty="0">
                          <a:ln>
                            <a:noFill/>
                          </a:ln>
                          <a:solidFill>
                            <a:srgbClr val="00B050"/>
                          </a:solidFill>
                          <a:effectLst/>
                          <a:uLnTx/>
                          <a:uFillTx/>
                          <a:latin typeface="+mn-lt"/>
                          <a:ea typeface="+mn-ea"/>
                          <a:cs typeface="+mn-cs"/>
                          <a:sym typeface="Wingdings" panose="05000000000000000000" pitchFamily="2" charset="2"/>
                        </a:rPr>
                        <a:t></a:t>
                      </a:r>
                      <a:endParaRPr lang="en-US" sz="1800" dirty="0"/>
                    </a:p>
                  </a:txBody>
                  <a:tcPr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B050"/>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a:ln>
                          <a:noFill/>
                        </a:ln>
                        <a:solidFill>
                          <a:srgbClr val="4B4D4F"/>
                        </a:solidFill>
                        <a:effectLst/>
                        <a:uLnTx/>
                        <a:uFillTx/>
                        <a:latin typeface="+mn-lt"/>
                        <a:ea typeface="+mn-ea"/>
                        <a:cs typeface="+mn-cs"/>
                      </a:endParaRPr>
                    </a:p>
                  </a:txBody>
                  <a:tcPr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a:ln>
                          <a:noFill/>
                        </a:ln>
                        <a:solidFill>
                          <a:srgbClr val="4B4D4F"/>
                        </a:solidFill>
                        <a:effectLst/>
                        <a:uLnTx/>
                        <a:uFillTx/>
                        <a:latin typeface="+mn-lt"/>
                        <a:ea typeface="+mn-ea"/>
                        <a:cs typeface="+mn-cs"/>
                      </a:endParaRPr>
                    </a:p>
                  </a:txBody>
                  <a:tcPr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a:ln>
                          <a:noFill/>
                        </a:ln>
                        <a:solidFill>
                          <a:srgbClr val="4B4D4F"/>
                        </a:solidFill>
                        <a:effectLst/>
                        <a:uLnTx/>
                        <a:uFillTx/>
                        <a:latin typeface="+mn-lt"/>
                        <a:ea typeface="+mn-ea"/>
                        <a:cs typeface="+mn-cs"/>
                      </a:endParaRPr>
                    </a:p>
                  </a:txBody>
                  <a:tcPr marT="0" marB="0" anchor="ctr">
                    <a:lnR w="28575" cap="flat" cmpd="sng" algn="ctr">
                      <a:solidFill>
                        <a:schemeClr val="bg1"/>
                      </a:solidFill>
                      <a:prstDash val="solid"/>
                      <a:round/>
                      <a:headEnd type="none" w="med" len="med"/>
                      <a:tailEnd type="none" w="med" len="med"/>
                    </a:lnR>
                  </a:tcPr>
                </a:tc>
                <a:tc>
                  <a:txBody>
                    <a:bodyPr/>
                    <a:lstStyle/>
                    <a:p>
                      <a:pPr algn="ctr"/>
                      <a:r>
                        <a:rPr kumimoji="0" lang="en-US" sz="3600" b="1"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lang="en-US" sz="1800" dirty="0"/>
                    </a:p>
                  </a:txBody>
                  <a:tcPr marT="0" marB="0" anchor="ct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77413492"/>
                  </a:ext>
                </a:extLst>
              </a:tr>
            </a:tbl>
          </a:graphicData>
        </a:graphic>
      </p:graphicFrame>
      <p:grpSp>
        <p:nvGrpSpPr>
          <p:cNvPr id="8" name="Group 7">
            <a:extLst>
              <a:ext uri="{FF2B5EF4-FFF2-40B4-BE49-F238E27FC236}">
                <a16:creationId xmlns:a16="http://schemas.microsoft.com/office/drawing/2014/main" id="{BCAD78B5-5926-6E56-343B-DCFC4A723F6B}"/>
              </a:ext>
            </a:extLst>
          </p:cNvPr>
          <p:cNvGrpSpPr/>
          <p:nvPr/>
        </p:nvGrpSpPr>
        <p:grpSpPr>
          <a:xfrm>
            <a:off x="572186" y="1385307"/>
            <a:ext cx="631851" cy="616274"/>
            <a:chOff x="11102950" y="399851"/>
            <a:chExt cx="631851" cy="616274"/>
          </a:xfrm>
        </p:grpSpPr>
        <p:sp>
          <p:nvSpPr>
            <p:cNvPr id="9" name="Oval 8">
              <a:extLst>
                <a:ext uri="{FF2B5EF4-FFF2-40B4-BE49-F238E27FC236}">
                  <a16:creationId xmlns:a16="http://schemas.microsoft.com/office/drawing/2014/main" id="{E4342EA0-53CA-172F-DC64-38DFCE8FE038}"/>
                </a:ext>
              </a:extLst>
            </p:cNvPr>
            <p:cNvSpPr/>
            <p:nvPr/>
          </p:nvSpPr>
          <p:spPr bwMode="gray">
            <a:xfrm>
              <a:off x="11102950" y="399851"/>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0" name="Picture 9" descr="A black background with a black square&#10;&#10;AI-generated content may be incorrect.">
              <a:extLst>
                <a:ext uri="{FF2B5EF4-FFF2-40B4-BE49-F238E27FC236}">
                  <a16:creationId xmlns:a16="http://schemas.microsoft.com/office/drawing/2014/main" id="{1526DE18-FD6C-75F5-546E-DE43F57CC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061" y="476174"/>
              <a:ext cx="463627" cy="463627"/>
            </a:xfrm>
            <a:prstGeom prst="rect">
              <a:avLst/>
            </a:prstGeom>
          </p:spPr>
        </p:pic>
      </p:grpSp>
      <p:grpSp>
        <p:nvGrpSpPr>
          <p:cNvPr id="11" name="Group 10">
            <a:extLst>
              <a:ext uri="{FF2B5EF4-FFF2-40B4-BE49-F238E27FC236}">
                <a16:creationId xmlns:a16="http://schemas.microsoft.com/office/drawing/2014/main" id="{034F564A-5A5E-4CAD-C215-CEFBAC8C0235}"/>
              </a:ext>
            </a:extLst>
          </p:cNvPr>
          <p:cNvGrpSpPr/>
          <p:nvPr/>
        </p:nvGrpSpPr>
        <p:grpSpPr>
          <a:xfrm>
            <a:off x="10021455" y="2187872"/>
            <a:ext cx="631851" cy="616274"/>
            <a:chOff x="10036149" y="5300790"/>
            <a:chExt cx="631851" cy="616274"/>
          </a:xfrm>
        </p:grpSpPr>
        <p:sp>
          <p:nvSpPr>
            <p:cNvPr id="12" name="Oval 11">
              <a:extLst>
                <a:ext uri="{FF2B5EF4-FFF2-40B4-BE49-F238E27FC236}">
                  <a16:creationId xmlns:a16="http://schemas.microsoft.com/office/drawing/2014/main" id="{027BE12A-7AEF-0A67-F936-2604D6B7504F}"/>
                </a:ext>
              </a:extLst>
            </p:cNvPr>
            <p:cNvSpPr/>
            <p:nvPr/>
          </p:nvSpPr>
          <p:spPr bwMode="gray">
            <a:xfrm>
              <a:off x="10036149" y="5300790"/>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3" name="Picture 12" descr="A black background with a black square&#10;&#10;AI-generated content may be incorrect.">
              <a:extLst>
                <a:ext uri="{FF2B5EF4-FFF2-40B4-BE49-F238E27FC236}">
                  <a16:creationId xmlns:a16="http://schemas.microsoft.com/office/drawing/2014/main" id="{649B60A5-5FEF-E8C9-5B61-FA8E7B222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548" y="5377113"/>
              <a:ext cx="463627" cy="463627"/>
            </a:xfrm>
            <a:prstGeom prst="rect">
              <a:avLst/>
            </a:prstGeom>
          </p:spPr>
        </p:pic>
      </p:grpSp>
      <p:grpSp>
        <p:nvGrpSpPr>
          <p:cNvPr id="14" name="Group 13">
            <a:extLst>
              <a:ext uri="{FF2B5EF4-FFF2-40B4-BE49-F238E27FC236}">
                <a16:creationId xmlns:a16="http://schemas.microsoft.com/office/drawing/2014/main" id="{95BA8AB9-F947-46C2-BC49-8EFC237A3F4D}"/>
              </a:ext>
            </a:extLst>
          </p:cNvPr>
          <p:cNvGrpSpPr/>
          <p:nvPr/>
        </p:nvGrpSpPr>
        <p:grpSpPr>
          <a:xfrm>
            <a:off x="4832220" y="2187872"/>
            <a:ext cx="631851" cy="616274"/>
            <a:chOff x="8540686" y="2752628"/>
            <a:chExt cx="2039330" cy="1989054"/>
          </a:xfrm>
        </p:grpSpPr>
        <p:sp>
          <p:nvSpPr>
            <p:cNvPr id="15" name="Oval 14">
              <a:extLst>
                <a:ext uri="{FF2B5EF4-FFF2-40B4-BE49-F238E27FC236}">
                  <a16:creationId xmlns:a16="http://schemas.microsoft.com/office/drawing/2014/main" id="{FE51B636-C5ED-F563-7F60-C5F3121F5719}"/>
                </a:ext>
              </a:extLst>
            </p:cNvPr>
            <p:cNvSpPr/>
            <p:nvPr/>
          </p:nvSpPr>
          <p:spPr bwMode="gray">
            <a:xfrm>
              <a:off x="8540686" y="2752628"/>
              <a:ext cx="2039330" cy="198905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6" name="Picture 15" descr="A black background with a black square&#10;&#10;AI-generated content may be incorrect.">
              <a:extLst>
                <a:ext uri="{FF2B5EF4-FFF2-40B4-BE49-F238E27FC236}">
                  <a16:creationId xmlns:a16="http://schemas.microsoft.com/office/drawing/2014/main" id="{6A5AC270-490C-9BBF-A7C2-87D40F30C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grpSp>
        <p:nvGrpSpPr>
          <p:cNvPr id="17" name="Group 16">
            <a:extLst>
              <a:ext uri="{FF2B5EF4-FFF2-40B4-BE49-F238E27FC236}">
                <a16:creationId xmlns:a16="http://schemas.microsoft.com/office/drawing/2014/main" id="{E7CE46C2-0EC2-E7E8-1F22-3BA5F1186A65}"/>
              </a:ext>
            </a:extLst>
          </p:cNvPr>
          <p:cNvGrpSpPr/>
          <p:nvPr/>
        </p:nvGrpSpPr>
        <p:grpSpPr>
          <a:xfrm>
            <a:off x="6129529" y="2187872"/>
            <a:ext cx="631851" cy="616274"/>
            <a:chOff x="10036149" y="2517042"/>
            <a:chExt cx="631851" cy="616274"/>
          </a:xfrm>
        </p:grpSpPr>
        <p:sp>
          <p:nvSpPr>
            <p:cNvPr id="18" name="Oval 17">
              <a:extLst>
                <a:ext uri="{FF2B5EF4-FFF2-40B4-BE49-F238E27FC236}">
                  <a16:creationId xmlns:a16="http://schemas.microsoft.com/office/drawing/2014/main" id="{089ECB24-FEC8-68AC-A874-4B409E9064F8}"/>
                </a:ext>
              </a:extLst>
            </p:cNvPr>
            <p:cNvSpPr/>
            <p:nvPr/>
          </p:nvSpPr>
          <p:spPr bwMode="gray">
            <a:xfrm>
              <a:off x="10036149" y="2517042"/>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9" name="Picture 18" descr="A black background with a black square&#10;&#10;AI-generated content may be incorrect.">
              <a:extLst>
                <a:ext uri="{FF2B5EF4-FFF2-40B4-BE49-F238E27FC236}">
                  <a16:creationId xmlns:a16="http://schemas.microsoft.com/office/drawing/2014/main" id="{31F0B20E-511A-3A70-C84A-D0943906E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9110" y="2592215"/>
              <a:ext cx="465928" cy="465928"/>
            </a:xfrm>
            <a:prstGeom prst="rect">
              <a:avLst/>
            </a:prstGeom>
          </p:spPr>
        </p:pic>
      </p:grpSp>
      <p:grpSp>
        <p:nvGrpSpPr>
          <p:cNvPr id="20" name="Group 19">
            <a:extLst>
              <a:ext uri="{FF2B5EF4-FFF2-40B4-BE49-F238E27FC236}">
                <a16:creationId xmlns:a16="http://schemas.microsoft.com/office/drawing/2014/main" id="{63272A91-2E00-8497-C378-04C9D42DDEFC}"/>
              </a:ext>
            </a:extLst>
          </p:cNvPr>
          <p:cNvGrpSpPr/>
          <p:nvPr/>
        </p:nvGrpSpPr>
        <p:grpSpPr>
          <a:xfrm>
            <a:off x="7426838" y="2187872"/>
            <a:ext cx="631851" cy="616274"/>
            <a:chOff x="10036149" y="3476874"/>
            <a:chExt cx="631851" cy="616274"/>
          </a:xfrm>
        </p:grpSpPr>
        <p:sp>
          <p:nvSpPr>
            <p:cNvPr id="21" name="Oval 20">
              <a:extLst>
                <a:ext uri="{FF2B5EF4-FFF2-40B4-BE49-F238E27FC236}">
                  <a16:creationId xmlns:a16="http://schemas.microsoft.com/office/drawing/2014/main" id="{25E12A6B-E263-E7AB-7741-9061CCC43320}"/>
                </a:ext>
              </a:extLst>
            </p:cNvPr>
            <p:cNvSpPr/>
            <p:nvPr/>
          </p:nvSpPr>
          <p:spPr bwMode="gray">
            <a:xfrm>
              <a:off x="10036149" y="3476874"/>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22" name="Picture 21" descr="A black background with a black square&#10;&#10;AI-generated content may be incorrect.">
              <a:extLst>
                <a:ext uri="{FF2B5EF4-FFF2-40B4-BE49-F238E27FC236}">
                  <a16:creationId xmlns:a16="http://schemas.microsoft.com/office/drawing/2014/main" id="{90E96306-A67E-8CCD-8767-8365AA94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p:spPr>
        </p:pic>
      </p:grpSp>
      <p:grpSp>
        <p:nvGrpSpPr>
          <p:cNvPr id="23" name="Group 22">
            <a:extLst>
              <a:ext uri="{FF2B5EF4-FFF2-40B4-BE49-F238E27FC236}">
                <a16:creationId xmlns:a16="http://schemas.microsoft.com/office/drawing/2014/main" id="{54D0FE9E-C6D2-5A0C-C166-56E2C8AC6BF6}"/>
              </a:ext>
            </a:extLst>
          </p:cNvPr>
          <p:cNvGrpSpPr/>
          <p:nvPr/>
        </p:nvGrpSpPr>
        <p:grpSpPr>
          <a:xfrm>
            <a:off x="8724147" y="2187871"/>
            <a:ext cx="631851" cy="616274"/>
            <a:chOff x="10036149" y="4436706"/>
            <a:chExt cx="631851" cy="616274"/>
          </a:xfrm>
        </p:grpSpPr>
        <p:sp>
          <p:nvSpPr>
            <p:cNvPr id="24" name="Oval 23">
              <a:extLst>
                <a:ext uri="{FF2B5EF4-FFF2-40B4-BE49-F238E27FC236}">
                  <a16:creationId xmlns:a16="http://schemas.microsoft.com/office/drawing/2014/main" id="{257494FB-AA79-B35B-DAEB-4B1BBD12C6DC}"/>
                </a:ext>
              </a:extLst>
            </p:cNvPr>
            <p:cNvSpPr/>
            <p:nvPr/>
          </p:nvSpPr>
          <p:spPr bwMode="gray">
            <a:xfrm>
              <a:off x="10036149" y="4436706"/>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25" name="Picture 24" descr="A black background with a black square&#10;&#10;AI-generated content may be incorrect.">
              <a:extLst>
                <a:ext uri="{FF2B5EF4-FFF2-40B4-BE49-F238E27FC236}">
                  <a16:creationId xmlns:a16="http://schemas.microsoft.com/office/drawing/2014/main" id="{24EC56F2-8157-EF16-96B2-06F0428D17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spTree>
    <p:extLst>
      <p:ext uri="{BB962C8B-B14F-4D97-AF65-F5344CB8AC3E}">
        <p14:creationId xmlns:p14="http://schemas.microsoft.com/office/powerpoint/2010/main" val="1026158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D2113-4513-80BE-7A9C-7ED9421F3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345EBB-0B6E-FB0D-AE17-62206BC94FA5}"/>
              </a:ext>
            </a:extLst>
          </p:cNvPr>
          <p:cNvSpPr>
            <a:spLocks noGrp="1"/>
          </p:cNvSpPr>
          <p:nvPr>
            <p:ph type="title"/>
          </p:nvPr>
        </p:nvSpPr>
        <p:spPr/>
        <p:txBody>
          <a:bodyPr/>
          <a:lstStyle/>
          <a:p>
            <a:r>
              <a:rPr lang="en-US" dirty="0"/>
              <a:t>Example 1: 3D World</a:t>
            </a:r>
          </a:p>
        </p:txBody>
      </p:sp>
      <p:sp>
        <p:nvSpPr>
          <p:cNvPr id="3" name="Content Placeholder 2">
            <a:extLst>
              <a:ext uri="{FF2B5EF4-FFF2-40B4-BE49-F238E27FC236}">
                <a16:creationId xmlns:a16="http://schemas.microsoft.com/office/drawing/2014/main" id="{A256587B-94D4-9EFA-3BB0-DCA08B34E8B6}"/>
              </a:ext>
            </a:extLst>
          </p:cNvPr>
          <p:cNvSpPr>
            <a:spLocks noGrp="1"/>
          </p:cNvSpPr>
          <p:nvPr>
            <p:ph idx="1"/>
          </p:nvPr>
        </p:nvSpPr>
        <p:spPr>
          <a:xfrm>
            <a:off x="908484" y="1557210"/>
            <a:ext cx="9144000" cy="4745151"/>
          </a:xfrm>
        </p:spPr>
        <p:txBody>
          <a:bodyPr>
            <a:normAutofit/>
          </a:bodyPr>
          <a:lstStyle/>
          <a:p>
            <a:r>
              <a:rPr lang="en-US" dirty="0"/>
              <a:t>Two entities that perform I/O in a 3D world</a:t>
            </a:r>
          </a:p>
          <a:p>
            <a:pPr marL="342900" indent="-342900">
              <a:buFont typeface="Arial" panose="020B0604020202020204" pitchFamily="34" charset="0"/>
              <a:buAutoNum type="arabicPeriod"/>
            </a:pPr>
            <a:r>
              <a:rPr lang="en-US" dirty="0"/>
              <a:t>Laptop computer</a:t>
            </a:r>
          </a:p>
          <a:p>
            <a:pPr marL="342900" indent="-342900">
              <a:buAutoNum type="arabicPeriod"/>
            </a:pPr>
            <a:r>
              <a:rPr lang="en-US" dirty="0"/>
              <a:t>Walking robot </a:t>
            </a:r>
          </a:p>
          <a:p>
            <a:endParaRPr lang="en-US" dirty="0"/>
          </a:p>
          <a:p>
            <a:pPr marL="285750" indent="-285750">
              <a:buFont typeface="Arial" panose="020B0604020202020204" pitchFamily="34" charset="0"/>
              <a:buChar char="•"/>
            </a:pPr>
            <a:r>
              <a:rPr lang="en-US" dirty="0"/>
              <a:t>Laptop input constrained by where/how it is used</a:t>
            </a:r>
          </a:p>
          <a:p>
            <a:pPr marL="514350" lvl="1" indent="-285750"/>
            <a:r>
              <a:rPr lang="en-US" dirty="0"/>
              <a:t>Camera can only “see” what’s in field of view</a:t>
            </a:r>
          </a:p>
          <a:p>
            <a:pPr marL="514350" lvl="1" indent="-285750"/>
            <a:r>
              <a:rPr lang="en-US" dirty="0"/>
              <a:t>Output constrained to screen and speakers</a:t>
            </a:r>
          </a:p>
          <a:p>
            <a:pPr marL="285750" indent="-285750">
              <a:buFont typeface="Arial" panose="020B0604020202020204" pitchFamily="34" charset="0"/>
              <a:buChar char="•"/>
            </a:pPr>
            <a:r>
              <a:rPr lang="en-US" dirty="0"/>
              <a:t>Robot can choose to move</a:t>
            </a:r>
          </a:p>
          <a:p>
            <a:pPr marL="514350" lvl="1" indent="-285750"/>
            <a:r>
              <a:rPr lang="en-US" dirty="0"/>
              <a:t>Changes the space of inputs it can receive</a:t>
            </a:r>
          </a:p>
          <a:p>
            <a:pPr marL="514350" lvl="1" indent="-285750"/>
            <a:r>
              <a:rPr lang="en-US" dirty="0"/>
              <a:t>Changes the space of objects it can manipulate</a:t>
            </a:r>
          </a:p>
          <a:p>
            <a:pPr marL="285750" indent="-285750">
              <a:buFont typeface="Arial" panose="020B0604020202020204" pitchFamily="34" charset="0"/>
              <a:buChar char="•"/>
            </a:pPr>
            <a:endParaRPr lang="en-US" dirty="0"/>
          </a:p>
          <a:p>
            <a:r>
              <a:rPr lang="en-US" dirty="0"/>
              <a:t>The robot might pick up and move the laptop, but the laptop doesn’t cause the change.</a:t>
            </a:r>
          </a:p>
          <a:p>
            <a:pPr marL="285750" indent="-285750">
              <a:buFont typeface="Arial" panose="020B0604020202020204" pitchFamily="34" charset="0"/>
              <a:buChar char="•"/>
            </a:pPr>
            <a:r>
              <a:rPr lang="en-US" dirty="0"/>
              <a:t>The laptop lacks “agency”</a:t>
            </a:r>
          </a:p>
          <a:p>
            <a:pPr marL="285750" indent="-285750">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369EC8ED-4918-25D9-7EF1-3E87142CCFB6}"/>
              </a:ext>
            </a:extLst>
          </p:cNvPr>
          <p:cNvGrpSpPr/>
          <p:nvPr/>
        </p:nvGrpSpPr>
        <p:grpSpPr>
          <a:xfrm>
            <a:off x="11102950" y="399851"/>
            <a:ext cx="631851" cy="616274"/>
            <a:chOff x="11102950" y="399851"/>
            <a:chExt cx="631851" cy="616274"/>
          </a:xfrm>
        </p:grpSpPr>
        <p:sp>
          <p:nvSpPr>
            <p:cNvPr id="5" name="Oval 4">
              <a:extLst>
                <a:ext uri="{FF2B5EF4-FFF2-40B4-BE49-F238E27FC236}">
                  <a16:creationId xmlns:a16="http://schemas.microsoft.com/office/drawing/2014/main" id="{DA42880C-4F67-1121-6E91-2311CAFF90E9}"/>
                </a:ext>
              </a:extLst>
            </p:cNvPr>
            <p:cNvSpPr/>
            <p:nvPr/>
          </p:nvSpPr>
          <p:spPr bwMode="gray">
            <a:xfrm>
              <a:off x="11102950" y="399851"/>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65E5EDE3-F67F-7962-6766-C89972D7A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061" y="476174"/>
              <a:ext cx="463627" cy="463627"/>
            </a:xfrm>
            <a:prstGeom prst="rect">
              <a:avLst/>
            </a:prstGeom>
          </p:spPr>
        </p:pic>
      </p:grpSp>
      <p:pic>
        <p:nvPicPr>
          <p:cNvPr id="7170" name="Picture 2" descr="Low Poly Landscape - Download Free 3D model by sirkitree [e335fec ...">
            <a:extLst>
              <a:ext uri="{FF2B5EF4-FFF2-40B4-BE49-F238E27FC236}">
                <a16:creationId xmlns:a16="http://schemas.microsoft.com/office/drawing/2014/main" id="{5AFC280D-902D-0659-A39B-25BA78B2A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946" y="1451108"/>
            <a:ext cx="4880433" cy="27242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66C8F21-3BBA-BF37-9B32-FBEAD3393D36}"/>
              </a:ext>
            </a:extLst>
          </p:cNvPr>
          <p:cNvPicPr>
            <a:picLocks noChangeAspect="1"/>
          </p:cNvPicPr>
          <p:nvPr/>
        </p:nvPicPr>
        <p:blipFill>
          <a:blip r:embed="rId4"/>
          <a:stretch>
            <a:fillRect/>
          </a:stretch>
        </p:blipFill>
        <p:spPr>
          <a:xfrm>
            <a:off x="7328358" y="2700755"/>
            <a:ext cx="2060406" cy="2600035"/>
          </a:xfrm>
          <a:prstGeom prst="rect">
            <a:avLst/>
          </a:prstGeom>
        </p:spPr>
      </p:pic>
      <p:pic>
        <p:nvPicPr>
          <p:cNvPr id="15" name="Picture 14">
            <a:extLst>
              <a:ext uri="{FF2B5EF4-FFF2-40B4-BE49-F238E27FC236}">
                <a16:creationId xmlns:a16="http://schemas.microsoft.com/office/drawing/2014/main" id="{30DEF81A-5B02-3168-59C2-E388C8983B25}"/>
              </a:ext>
            </a:extLst>
          </p:cNvPr>
          <p:cNvPicPr>
            <a:picLocks noChangeAspect="1"/>
          </p:cNvPicPr>
          <p:nvPr/>
        </p:nvPicPr>
        <p:blipFill>
          <a:blip r:embed="rId5"/>
          <a:stretch>
            <a:fillRect/>
          </a:stretch>
        </p:blipFill>
        <p:spPr>
          <a:xfrm>
            <a:off x="9644038" y="3786214"/>
            <a:ext cx="1639478" cy="1261457"/>
          </a:xfrm>
          <a:prstGeom prst="rect">
            <a:avLst/>
          </a:prstGeom>
        </p:spPr>
      </p:pic>
    </p:spTree>
    <p:extLst>
      <p:ext uri="{BB962C8B-B14F-4D97-AF65-F5344CB8AC3E}">
        <p14:creationId xmlns:p14="http://schemas.microsoft.com/office/powerpoint/2010/main" val="3274630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2199-6361-D948-08AA-6ACF6AD241F2}"/>
              </a:ext>
            </a:extLst>
          </p:cNvPr>
          <p:cNvSpPr>
            <a:spLocks noGrp="1"/>
          </p:cNvSpPr>
          <p:nvPr>
            <p:ph type="title"/>
          </p:nvPr>
        </p:nvSpPr>
        <p:spPr/>
        <p:txBody>
          <a:bodyPr/>
          <a:lstStyle/>
          <a:p>
            <a:r>
              <a:rPr lang="en-US" dirty="0"/>
              <a:t>Example 2: Virtual Network</a:t>
            </a:r>
          </a:p>
        </p:txBody>
      </p:sp>
      <p:sp>
        <p:nvSpPr>
          <p:cNvPr id="3" name="Content Placeholder 2">
            <a:extLst>
              <a:ext uri="{FF2B5EF4-FFF2-40B4-BE49-F238E27FC236}">
                <a16:creationId xmlns:a16="http://schemas.microsoft.com/office/drawing/2014/main" id="{1B36FFB7-B146-EF6C-5E30-609B3C763B7A}"/>
              </a:ext>
            </a:extLst>
          </p:cNvPr>
          <p:cNvSpPr>
            <a:spLocks noGrp="1"/>
          </p:cNvSpPr>
          <p:nvPr>
            <p:ph idx="1"/>
          </p:nvPr>
        </p:nvSpPr>
        <p:spPr/>
        <p:txBody>
          <a:bodyPr>
            <a:normAutofit/>
          </a:bodyPr>
          <a:lstStyle/>
          <a:p>
            <a:r>
              <a:rPr lang="en-US" dirty="0"/>
              <a:t>Two entities that perform I/O in a network environment:</a:t>
            </a:r>
          </a:p>
          <a:p>
            <a:pPr marL="342900" indent="-342900">
              <a:buFont typeface="Arial" panose="020B0604020202020204" pitchFamily="34" charset="0"/>
              <a:buAutoNum type="arabicPeriod"/>
            </a:pPr>
            <a:r>
              <a:rPr lang="en-US" dirty="0"/>
              <a:t>Managed compute server cluster</a:t>
            </a:r>
          </a:p>
          <a:p>
            <a:pPr marL="342900" indent="-342900">
              <a:buAutoNum type="arabicPeriod"/>
            </a:pPr>
            <a:r>
              <a:rPr lang="en-US" dirty="0"/>
              <a:t>Modern “agentic” LLM software</a:t>
            </a:r>
          </a:p>
          <a:p>
            <a:endParaRPr lang="en-US" dirty="0"/>
          </a:p>
          <a:p>
            <a:pPr marL="285750" indent="-285750">
              <a:buFont typeface="Arial" panose="020B0604020202020204" pitchFamily="34" charset="0"/>
              <a:buChar char="•"/>
            </a:pPr>
            <a:r>
              <a:rPr lang="en-US" dirty="0"/>
              <a:t>Cluster I/O constrained to its orchestration environment</a:t>
            </a:r>
          </a:p>
          <a:p>
            <a:pPr marL="514350" lvl="1" indent="-285750"/>
            <a:r>
              <a:rPr lang="en-US" dirty="0"/>
              <a:t>Master/slave job allocation, memory allocation, etc.</a:t>
            </a:r>
          </a:p>
          <a:p>
            <a:pPr marL="285750" indent="-285750">
              <a:buFont typeface="Arial" panose="020B0604020202020204" pitchFamily="34" charset="0"/>
              <a:buChar char="•"/>
            </a:pPr>
            <a:r>
              <a:rPr lang="en-US" dirty="0"/>
              <a:t>LLM software can choose to use tools that let it change its I/O</a:t>
            </a:r>
          </a:p>
          <a:p>
            <a:pPr marL="514350" lvl="1" indent="-285750"/>
            <a:r>
              <a:rPr lang="en-US" dirty="0"/>
              <a:t>Navigate internet to find new articles to read or new web forms to output to</a:t>
            </a:r>
          </a:p>
          <a:p>
            <a:pPr marL="285750" indent="-285750">
              <a:buFont typeface="Arial" panose="020B0604020202020204" pitchFamily="34" charset="0"/>
              <a:buChar char="•"/>
            </a:pPr>
            <a:endParaRPr lang="en-US" dirty="0"/>
          </a:p>
          <a:p>
            <a:r>
              <a:rPr lang="en-US" dirty="0"/>
              <a:t>The cluster might get connected to new log streams, but it doesn’t cause the change</a:t>
            </a:r>
          </a:p>
          <a:p>
            <a:pPr marL="285750" indent="-285750">
              <a:buFont typeface="Arial" panose="020B0604020202020204" pitchFamily="34" charset="0"/>
              <a:buChar char="•"/>
            </a:pPr>
            <a:r>
              <a:rPr lang="en-US" dirty="0"/>
              <a:t>The cluster lacks “agency”.</a:t>
            </a:r>
          </a:p>
        </p:txBody>
      </p:sp>
      <p:grpSp>
        <p:nvGrpSpPr>
          <p:cNvPr id="4" name="Group 3">
            <a:extLst>
              <a:ext uri="{FF2B5EF4-FFF2-40B4-BE49-F238E27FC236}">
                <a16:creationId xmlns:a16="http://schemas.microsoft.com/office/drawing/2014/main" id="{D6E28791-9476-3CAC-2126-CFF3EDFF0605}"/>
              </a:ext>
            </a:extLst>
          </p:cNvPr>
          <p:cNvGrpSpPr/>
          <p:nvPr/>
        </p:nvGrpSpPr>
        <p:grpSpPr>
          <a:xfrm>
            <a:off x="11102950" y="399851"/>
            <a:ext cx="631851" cy="616274"/>
            <a:chOff x="11102950" y="399851"/>
            <a:chExt cx="631851" cy="616274"/>
          </a:xfrm>
        </p:grpSpPr>
        <p:sp>
          <p:nvSpPr>
            <p:cNvPr id="5" name="Oval 4">
              <a:extLst>
                <a:ext uri="{FF2B5EF4-FFF2-40B4-BE49-F238E27FC236}">
                  <a16:creationId xmlns:a16="http://schemas.microsoft.com/office/drawing/2014/main" id="{2D8295E8-1139-BCCD-79D0-8FFF91B14BB6}"/>
                </a:ext>
              </a:extLst>
            </p:cNvPr>
            <p:cNvSpPr/>
            <p:nvPr/>
          </p:nvSpPr>
          <p:spPr bwMode="gray">
            <a:xfrm>
              <a:off x="11102950" y="399851"/>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851BDCB5-15C1-2B98-8CE3-E13D38CC1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061" y="476174"/>
              <a:ext cx="463627" cy="463627"/>
            </a:xfrm>
            <a:prstGeom prst="rect">
              <a:avLst/>
            </a:prstGeom>
          </p:spPr>
        </p:pic>
      </p:grpSp>
      <p:pic>
        <p:nvPicPr>
          <p:cNvPr id="8194" name="Picture 2" descr="Survivability — Microservices Architecture with Red Hat Openshift ...">
            <a:extLst>
              <a:ext uri="{FF2B5EF4-FFF2-40B4-BE49-F238E27FC236}">
                <a16:creationId xmlns:a16="http://schemas.microsoft.com/office/drawing/2014/main" id="{6DC40346-AD8E-CAC0-C876-B222144118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884"/>
          <a:stretch/>
        </p:blipFill>
        <p:spPr bwMode="auto">
          <a:xfrm>
            <a:off x="7318833" y="1370705"/>
            <a:ext cx="4331855" cy="242517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0D77944-AA5B-F39A-0C48-E775F0EBED6B}"/>
              </a:ext>
            </a:extLst>
          </p:cNvPr>
          <p:cNvGrpSpPr/>
          <p:nvPr/>
        </p:nvGrpSpPr>
        <p:grpSpPr>
          <a:xfrm>
            <a:off x="10471035" y="3007900"/>
            <a:ext cx="393930" cy="384218"/>
            <a:chOff x="10036149" y="4436706"/>
            <a:chExt cx="631851" cy="616274"/>
          </a:xfrm>
        </p:grpSpPr>
        <p:sp>
          <p:nvSpPr>
            <p:cNvPr id="8" name="Oval 7">
              <a:extLst>
                <a:ext uri="{FF2B5EF4-FFF2-40B4-BE49-F238E27FC236}">
                  <a16:creationId xmlns:a16="http://schemas.microsoft.com/office/drawing/2014/main" id="{B5D90B5F-1B57-61F7-4990-D3A93798575B}"/>
                </a:ext>
              </a:extLst>
            </p:cNvPr>
            <p:cNvSpPr/>
            <p:nvPr/>
          </p:nvSpPr>
          <p:spPr bwMode="gray">
            <a:xfrm>
              <a:off x="10036149" y="4436706"/>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9" name="Picture 8" descr="A black background with a black square&#10;&#10;AI-generated content may be incorrect.">
              <a:extLst>
                <a:ext uri="{FF2B5EF4-FFF2-40B4-BE49-F238E27FC236}">
                  <a16:creationId xmlns:a16="http://schemas.microsoft.com/office/drawing/2014/main" id="{F4A003DB-BE57-A26F-BF3A-ACE0B9210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grpSp>
        <p:nvGrpSpPr>
          <p:cNvPr id="10" name="Group 9">
            <a:extLst>
              <a:ext uri="{FF2B5EF4-FFF2-40B4-BE49-F238E27FC236}">
                <a16:creationId xmlns:a16="http://schemas.microsoft.com/office/drawing/2014/main" id="{DA9FAC2C-02DC-A10E-4089-4163ECC1D107}"/>
              </a:ext>
            </a:extLst>
          </p:cNvPr>
          <p:cNvGrpSpPr/>
          <p:nvPr/>
        </p:nvGrpSpPr>
        <p:grpSpPr>
          <a:xfrm>
            <a:off x="10058399" y="1431936"/>
            <a:ext cx="393930" cy="384218"/>
            <a:chOff x="10036149" y="4436706"/>
            <a:chExt cx="631851" cy="616274"/>
          </a:xfrm>
        </p:grpSpPr>
        <p:sp>
          <p:nvSpPr>
            <p:cNvPr id="11" name="Oval 10">
              <a:extLst>
                <a:ext uri="{FF2B5EF4-FFF2-40B4-BE49-F238E27FC236}">
                  <a16:creationId xmlns:a16="http://schemas.microsoft.com/office/drawing/2014/main" id="{CD55FDD1-EF58-AB36-8CD3-9B8EAB9CD8BF}"/>
                </a:ext>
              </a:extLst>
            </p:cNvPr>
            <p:cNvSpPr/>
            <p:nvPr/>
          </p:nvSpPr>
          <p:spPr bwMode="gray">
            <a:xfrm>
              <a:off x="10036149" y="4436706"/>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2" name="Picture 11" descr="A black background with a black square&#10;&#10;AI-generated content may be incorrect.">
              <a:extLst>
                <a:ext uri="{FF2B5EF4-FFF2-40B4-BE49-F238E27FC236}">
                  <a16:creationId xmlns:a16="http://schemas.microsoft.com/office/drawing/2014/main" id="{9A493C54-230A-F6B8-83A5-3FC06B723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grpSp>
        <p:nvGrpSpPr>
          <p:cNvPr id="13" name="Group 12">
            <a:extLst>
              <a:ext uri="{FF2B5EF4-FFF2-40B4-BE49-F238E27FC236}">
                <a16:creationId xmlns:a16="http://schemas.microsoft.com/office/drawing/2014/main" id="{1660EC89-CCC4-4352-A580-2F5538174512}"/>
              </a:ext>
            </a:extLst>
          </p:cNvPr>
          <p:cNvGrpSpPr/>
          <p:nvPr/>
        </p:nvGrpSpPr>
        <p:grpSpPr>
          <a:xfrm>
            <a:off x="10417877" y="1431937"/>
            <a:ext cx="393930" cy="384218"/>
            <a:chOff x="10036149" y="4436706"/>
            <a:chExt cx="631851" cy="616274"/>
          </a:xfrm>
        </p:grpSpPr>
        <p:sp>
          <p:nvSpPr>
            <p:cNvPr id="14" name="Oval 13">
              <a:extLst>
                <a:ext uri="{FF2B5EF4-FFF2-40B4-BE49-F238E27FC236}">
                  <a16:creationId xmlns:a16="http://schemas.microsoft.com/office/drawing/2014/main" id="{06022AEF-AC74-30D3-9E22-1D756ED8386E}"/>
                </a:ext>
              </a:extLst>
            </p:cNvPr>
            <p:cNvSpPr/>
            <p:nvPr/>
          </p:nvSpPr>
          <p:spPr bwMode="gray">
            <a:xfrm>
              <a:off x="10036149" y="4436706"/>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5" name="Picture 14" descr="A black background with a black square&#10;&#10;AI-generated content may be incorrect.">
              <a:extLst>
                <a:ext uri="{FF2B5EF4-FFF2-40B4-BE49-F238E27FC236}">
                  <a16:creationId xmlns:a16="http://schemas.microsoft.com/office/drawing/2014/main" id="{A7A4E111-801F-E88D-8065-23D47FB89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spTree>
    <p:extLst>
      <p:ext uri="{BB962C8B-B14F-4D97-AF65-F5344CB8AC3E}">
        <p14:creationId xmlns:p14="http://schemas.microsoft.com/office/powerpoint/2010/main" val="2493256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D935-74C1-817B-C424-46FA921389E8}"/>
              </a:ext>
            </a:extLst>
          </p:cNvPr>
          <p:cNvSpPr>
            <a:spLocks noGrp="1"/>
          </p:cNvSpPr>
          <p:nvPr>
            <p:ph type="title"/>
          </p:nvPr>
        </p:nvSpPr>
        <p:spPr/>
        <p:txBody>
          <a:bodyPr/>
          <a:lstStyle/>
          <a:p>
            <a:r>
              <a:rPr lang="en-US" dirty="0"/>
              <a:t>First Derivative: Change in I/O Space</a:t>
            </a:r>
          </a:p>
        </p:txBody>
      </p:sp>
      <p:sp>
        <p:nvSpPr>
          <p:cNvPr id="3" name="Content Placeholder 2">
            <a:extLst>
              <a:ext uri="{FF2B5EF4-FFF2-40B4-BE49-F238E27FC236}">
                <a16:creationId xmlns:a16="http://schemas.microsoft.com/office/drawing/2014/main" id="{003CF7FC-902E-7FF9-7419-E83D0D0EE798}"/>
              </a:ext>
            </a:extLst>
          </p:cNvPr>
          <p:cNvSpPr>
            <a:spLocks noGrp="1"/>
          </p:cNvSpPr>
          <p:nvPr>
            <p:ph idx="1"/>
          </p:nvPr>
        </p:nvSpPr>
        <p:spPr>
          <a:xfrm>
            <a:off x="757382" y="1455610"/>
            <a:ext cx="9144000" cy="4557263"/>
          </a:xfrm>
        </p:spPr>
        <p:txBody>
          <a:bodyPr>
            <a:normAutofit lnSpcReduction="10000"/>
          </a:bodyPr>
          <a:lstStyle/>
          <a:p>
            <a:r>
              <a:rPr lang="en-US" dirty="0"/>
              <a:t>Distinction:</a:t>
            </a:r>
          </a:p>
          <a:p>
            <a:pPr marL="285750" indent="-285750">
              <a:buFont typeface="Arial" panose="020B0604020202020204" pitchFamily="34" charset="0"/>
              <a:buChar char="•"/>
            </a:pPr>
            <a:r>
              <a:rPr lang="en-US" dirty="0"/>
              <a:t>Current I/O space</a:t>
            </a:r>
          </a:p>
          <a:p>
            <a:pPr marL="514350" lvl="1" indent="-285750"/>
            <a:r>
              <a:rPr lang="en-US" dirty="0"/>
              <a:t>What the robot can ever see if it stays put</a:t>
            </a:r>
          </a:p>
          <a:p>
            <a:pPr marL="285750" indent="-285750">
              <a:buFont typeface="Arial" panose="020B0604020202020204" pitchFamily="34" charset="0"/>
              <a:buChar char="•"/>
            </a:pPr>
            <a:r>
              <a:rPr lang="en-US" dirty="0"/>
              <a:t>Space of I/O spaces that can be reached with known actions</a:t>
            </a:r>
          </a:p>
          <a:p>
            <a:pPr marL="514350" lvl="1" indent="-285750"/>
            <a:r>
              <a:rPr lang="en-US" dirty="0"/>
              <a:t>What the robot can ever see anywhere it can currently move</a:t>
            </a:r>
          </a:p>
          <a:p>
            <a:endParaRPr lang="en-US" dirty="0"/>
          </a:p>
          <a:p>
            <a:r>
              <a:rPr lang="en-US" dirty="0"/>
              <a:t>The space of change is constrained:</a:t>
            </a:r>
          </a:p>
          <a:p>
            <a:pPr marL="285750" indent="-285750">
              <a:buFont typeface="Arial" panose="020B0604020202020204" pitchFamily="34" charset="0"/>
              <a:buChar char="•"/>
            </a:pPr>
            <a:r>
              <a:rPr lang="en-US" dirty="0"/>
              <a:t>A robot can only walk the surface of the ground if it has legs or wheels</a:t>
            </a:r>
          </a:p>
          <a:p>
            <a:pPr marL="514350" lvl="1" indent="-285750"/>
            <a:r>
              <a:rPr lang="en-US" dirty="0"/>
              <a:t>Legs won’t let it fly – it cannot explore the sky</a:t>
            </a:r>
          </a:p>
          <a:p>
            <a:pPr marL="514350" lvl="1" indent="-285750"/>
            <a:r>
              <a:rPr lang="en-US" dirty="0"/>
              <a:t>If the robot got stuck in mud, it could no longer move – it loses agency!</a:t>
            </a:r>
          </a:p>
          <a:p>
            <a:pPr marL="285750" indent="-285750">
              <a:buFont typeface="Arial" panose="020B0604020202020204" pitchFamily="34" charset="0"/>
              <a:buChar char="•"/>
            </a:pPr>
            <a:r>
              <a:rPr lang="en-US" dirty="0"/>
              <a:t>An LLM agent can only crawl the internet if given a “tool” that enables that</a:t>
            </a:r>
          </a:p>
          <a:p>
            <a:pPr marL="514350" lvl="1" indent="-285750"/>
            <a:r>
              <a:rPr lang="en-US" dirty="0"/>
              <a:t>An internet-crawl tool will not let it pour my coffee</a:t>
            </a:r>
          </a:p>
          <a:p>
            <a:pPr marL="514350" lvl="1" indent="-285750"/>
            <a:r>
              <a:rPr lang="en-US" dirty="0"/>
              <a:t>If the LLM only has tools for simple math, it cannot change its I/O space </a:t>
            </a:r>
            <a:br>
              <a:rPr lang="en-US" dirty="0"/>
            </a:br>
            <a:r>
              <a:rPr lang="en-US" dirty="0"/>
              <a:t>– it lacks agency!</a:t>
            </a:r>
          </a:p>
          <a:p>
            <a:endParaRPr lang="en-US" dirty="0"/>
          </a:p>
        </p:txBody>
      </p:sp>
      <p:grpSp>
        <p:nvGrpSpPr>
          <p:cNvPr id="4" name="Group 3">
            <a:extLst>
              <a:ext uri="{FF2B5EF4-FFF2-40B4-BE49-F238E27FC236}">
                <a16:creationId xmlns:a16="http://schemas.microsoft.com/office/drawing/2014/main" id="{79298B12-2110-4E59-238A-ECCB46C20C47}"/>
              </a:ext>
            </a:extLst>
          </p:cNvPr>
          <p:cNvGrpSpPr/>
          <p:nvPr/>
        </p:nvGrpSpPr>
        <p:grpSpPr>
          <a:xfrm>
            <a:off x="11102950" y="399851"/>
            <a:ext cx="631851" cy="616274"/>
            <a:chOff x="11102950" y="399851"/>
            <a:chExt cx="631851" cy="616274"/>
          </a:xfrm>
        </p:grpSpPr>
        <p:sp>
          <p:nvSpPr>
            <p:cNvPr id="5" name="Oval 4">
              <a:extLst>
                <a:ext uri="{FF2B5EF4-FFF2-40B4-BE49-F238E27FC236}">
                  <a16:creationId xmlns:a16="http://schemas.microsoft.com/office/drawing/2014/main" id="{1DC0B153-C671-5721-63E7-29707A4E38B9}"/>
                </a:ext>
              </a:extLst>
            </p:cNvPr>
            <p:cNvSpPr/>
            <p:nvPr/>
          </p:nvSpPr>
          <p:spPr bwMode="gray">
            <a:xfrm>
              <a:off x="11102950" y="399851"/>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29A9554A-759D-0415-3C30-206762967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061" y="476174"/>
              <a:ext cx="463627" cy="463627"/>
            </a:xfrm>
            <a:prstGeom prst="rect">
              <a:avLst/>
            </a:prstGeom>
          </p:spPr>
        </p:pic>
      </p:grpSp>
      <p:pic>
        <p:nvPicPr>
          <p:cNvPr id="7" name="Picture 6">
            <a:extLst>
              <a:ext uri="{FF2B5EF4-FFF2-40B4-BE49-F238E27FC236}">
                <a16:creationId xmlns:a16="http://schemas.microsoft.com/office/drawing/2014/main" id="{462062AF-7C39-7003-CF71-7DF9D6F5C763}"/>
              </a:ext>
            </a:extLst>
          </p:cNvPr>
          <p:cNvPicPr>
            <a:picLocks noChangeAspect="1"/>
          </p:cNvPicPr>
          <p:nvPr/>
        </p:nvPicPr>
        <p:blipFill>
          <a:blip r:embed="rId3"/>
          <a:stretch>
            <a:fillRect/>
          </a:stretch>
        </p:blipFill>
        <p:spPr>
          <a:xfrm>
            <a:off x="9374908" y="3047664"/>
            <a:ext cx="1959933" cy="2473248"/>
          </a:xfrm>
          <a:prstGeom prst="rect">
            <a:avLst/>
          </a:prstGeom>
        </p:spPr>
      </p:pic>
      <p:pic>
        <p:nvPicPr>
          <p:cNvPr id="9218" name="Picture 2" descr="Soil PNG">
            <a:extLst>
              <a:ext uri="{FF2B5EF4-FFF2-40B4-BE49-F238E27FC236}">
                <a16:creationId xmlns:a16="http://schemas.microsoft.com/office/drawing/2014/main" id="{C68E82C8-73D8-5C1B-C047-9840C619F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3163" y="4950090"/>
            <a:ext cx="3087092" cy="90459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lying Bird PNG Transparent Images | PNG All">
            <a:extLst>
              <a:ext uri="{FF2B5EF4-FFF2-40B4-BE49-F238E27FC236}">
                <a16:creationId xmlns:a16="http://schemas.microsoft.com/office/drawing/2014/main" id="{A08CB571-8BF6-9EA2-55CC-85842D378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241968" y="459531"/>
            <a:ext cx="3245346" cy="211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666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18C0-1623-3C14-C894-AA6D1A14B126}"/>
              </a:ext>
            </a:extLst>
          </p:cNvPr>
          <p:cNvSpPr>
            <a:spLocks noGrp="1"/>
          </p:cNvSpPr>
          <p:nvPr>
            <p:ph type="title"/>
          </p:nvPr>
        </p:nvSpPr>
        <p:spPr/>
        <p:txBody>
          <a:bodyPr/>
          <a:lstStyle/>
          <a:p>
            <a:r>
              <a:rPr lang="en-US" dirty="0"/>
              <a:t>Second Derivative: Change in Possible Changes</a:t>
            </a:r>
          </a:p>
        </p:txBody>
      </p:sp>
      <p:sp>
        <p:nvSpPr>
          <p:cNvPr id="3" name="Content Placeholder 2">
            <a:extLst>
              <a:ext uri="{FF2B5EF4-FFF2-40B4-BE49-F238E27FC236}">
                <a16:creationId xmlns:a16="http://schemas.microsoft.com/office/drawing/2014/main" id="{A5E7EC59-1E2F-67E1-9DA7-3684395F8EEF}"/>
              </a:ext>
            </a:extLst>
          </p:cNvPr>
          <p:cNvSpPr>
            <a:spLocks noGrp="1"/>
          </p:cNvSpPr>
          <p:nvPr>
            <p:ph idx="1"/>
          </p:nvPr>
        </p:nvSpPr>
        <p:spPr>
          <a:xfrm>
            <a:off x="988291" y="1557210"/>
            <a:ext cx="9144000" cy="4548026"/>
          </a:xfrm>
        </p:spPr>
        <p:txBody>
          <a:bodyPr>
            <a:normAutofit fontScale="92500" lnSpcReduction="20000"/>
          </a:bodyPr>
          <a:lstStyle/>
          <a:p>
            <a:r>
              <a:rPr lang="en-US" dirty="0"/>
              <a:t>Distinction:</a:t>
            </a:r>
          </a:p>
          <a:p>
            <a:pPr marL="285750" indent="-285750">
              <a:buFont typeface="Arial" panose="020B0604020202020204" pitchFamily="34" charset="0"/>
              <a:buChar char="•"/>
            </a:pPr>
            <a:r>
              <a:rPr lang="en-US" dirty="0"/>
              <a:t>Space of I/O spaces that can be reached with known actions</a:t>
            </a:r>
          </a:p>
          <a:p>
            <a:pPr marL="514350" lvl="1" indent="-285750"/>
            <a:r>
              <a:rPr lang="en-US" dirty="0"/>
              <a:t>What the robot can ever see anywhere it can currently move</a:t>
            </a:r>
          </a:p>
          <a:p>
            <a:pPr marL="285750" indent="-285750">
              <a:buFont typeface="Arial" panose="020B0604020202020204" pitchFamily="34" charset="0"/>
              <a:buChar char="•"/>
            </a:pPr>
            <a:r>
              <a:rPr lang="en-US" dirty="0"/>
              <a:t>Space of I/O spaces that can be reached with actions that can be learned</a:t>
            </a:r>
          </a:p>
          <a:p>
            <a:pPr marL="514350" lvl="1" indent="-285750"/>
            <a:r>
              <a:rPr lang="en-US" dirty="0"/>
              <a:t>What the robot can ever see anywhere it can learn to move</a:t>
            </a:r>
          </a:p>
          <a:p>
            <a:endParaRPr lang="en-US" dirty="0"/>
          </a:p>
          <a:p>
            <a:r>
              <a:rPr lang="en-US" dirty="0"/>
              <a:t>Say the robot is stuck in mud, but it has a shovel</a:t>
            </a:r>
          </a:p>
          <a:p>
            <a:pPr marL="285750" indent="-285750">
              <a:buFont typeface="Arial" panose="020B0604020202020204" pitchFamily="34" charset="0"/>
              <a:buChar char="•"/>
            </a:pPr>
            <a:r>
              <a:rPr lang="en-US" dirty="0"/>
              <a:t>Could be used to free its legs, IF it knows how to use it</a:t>
            </a:r>
          </a:p>
          <a:p>
            <a:pPr marL="285750" indent="-285750">
              <a:buFont typeface="Arial" panose="020B0604020202020204" pitchFamily="34" charset="0"/>
              <a:buChar char="•"/>
            </a:pPr>
            <a:r>
              <a:rPr lang="en-US" dirty="0"/>
              <a:t>If it cannot use the shovel, it still lacks agency</a:t>
            </a:r>
          </a:p>
          <a:p>
            <a:pPr marL="285750" indent="-285750">
              <a:buFont typeface="Arial" panose="020B0604020202020204" pitchFamily="34" charset="0"/>
              <a:buChar char="•"/>
            </a:pPr>
            <a:r>
              <a:rPr lang="en-US" dirty="0"/>
              <a:t>If it can learn to use the shovel, it can gain agency!</a:t>
            </a:r>
          </a:p>
          <a:p>
            <a:pPr marL="285750" indent="-285750">
              <a:buFont typeface="Arial" panose="020B0604020202020204" pitchFamily="34" charset="0"/>
              <a:buChar char="•"/>
            </a:pPr>
            <a:r>
              <a:rPr lang="en-US" dirty="0"/>
              <a:t>If it can learn how to build a jetpack, it can also then fly!</a:t>
            </a:r>
          </a:p>
          <a:p>
            <a:endParaRPr lang="en-US" dirty="0"/>
          </a:p>
          <a:p>
            <a:r>
              <a:rPr lang="en-US" dirty="0"/>
              <a:t>Implication: </a:t>
            </a:r>
            <a:r>
              <a:rPr lang="en-US" b="1" dirty="0"/>
              <a:t>Learning can enable agency</a:t>
            </a:r>
          </a:p>
          <a:p>
            <a:pPr marL="285750" indent="-285750">
              <a:buFont typeface="Arial" panose="020B0604020202020204" pitchFamily="34" charset="0"/>
              <a:buChar char="•"/>
            </a:pPr>
            <a:r>
              <a:rPr lang="en-US" dirty="0"/>
              <a:t>Learning actions within one’s starting I/O space can unlock changes to that I/O space</a:t>
            </a:r>
          </a:p>
          <a:p>
            <a:pPr marL="285750" indent="-285750">
              <a:buFont typeface="Arial" panose="020B0604020202020204" pitchFamily="34" charset="0"/>
              <a:buChar char="•"/>
            </a:pPr>
            <a:r>
              <a:rPr lang="en-US" dirty="0"/>
              <a:t>Not all learning unlocks new changes</a:t>
            </a:r>
          </a:p>
        </p:txBody>
      </p:sp>
      <p:grpSp>
        <p:nvGrpSpPr>
          <p:cNvPr id="4" name="Group 3">
            <a:extLst>
              <a:ext uri="{FF2B5EF4-FFF2-40B4-BE49-F238E27FC236}">
                <a16:creationId xmlns:a16="http://schemas.microsoft.com/office/drawing/2014/main" id="{181E0C7B-0758-9F6F-1FBE-B4CD76E806DD}"/>
              </a:ext>
            </a:extLst>
          </p:cNvPr>
          <p:cNvGrpSpPr/>
          <p:nvPr/>
        </p:nvGrpSpPr>
        <p:grpSpPr>
          <a:xfrm>
            <a:off x="11102950" y="399851"/>
            <a:ext cx="631851" cy="616274"/>
            <a:chOff x="11102950" y="399851"/>
            <a:chExt cx="631851" cy="616274"/>
          </a:xfrm>
        </p:grpSpPr>
        <p:sp>
          <p:nvSpPr>
            <p:cNvPr id="5" name="Oval 4">
              <a:extLst>
                <a:ext uri="{FF2B5EF4-FFF2-40B4-BE49-F238E27FC236}">
                  <a16:creationId xmlns:a16="http://schemas.microsoft.com/office/drawing/2014/main" id="{7A7D95B3-D73D-A0A7-4B5F-058BC8C30D2B}"/>
                </a:ext>
              </a:extLst>
            </p:cNvPr>
            <p:cNvSpPr/>
            <p:nvPr/>
          </p:nvSpPr>
          <p:spPr bwMode="gray">
            <a:xfrm>
              <a:off x="11102950" y="399851"/>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BBE93EC4-46C3-FAAD-60DB-3992077FD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061" y="476174"/>
              <a:ext cx="463627" cy="463627"/>
            </a:xfrm>
            <a:prstGeom prst="rect">
              <a:avLst/>
            </a:prstGeom>
          </p:spPr>
        </p:pic>
      </p:grpSp>
      <p:pic>
        <p:nvPicPr>
          <p:cNvPr id="10244" name="Picture 4" descr="Jetpack icon, SVG and PNG | Game-icons.net">
            <a:extLst>
              <a:ext uri="{FF2B5EF4-FFF2-40B4-BE49-F238E27FC236}">
                <a16:creationId xmlns:a16="http://schemas.microsoft.com/office/drawing/2014/main" id="{AB2D6663-5C95-4025-5014-7E8A871FE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93908" y="1719512"/>
            <a:ext cx="2109042" cy="21090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large explosion with smoke&#10;&#10;AI-generated content may be incorrect.">
            <a:extLst>
              <a:ext uri="{FF2B5EF4-FFF2-40B4-BE49-F238E27FC236}">
                <a16:creationId xmlns:a16="http://schemas.microsoft.com/office/drawing/2014/main" id="{6139CBA9-9D7E-7FAB-F191-45816DA7A94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8989313">
            <a:off x="9890628" y="2953187"/>
            <a:ext cx="2163117" cy="3094665"/>
          </a:xfrm>
          <a:prstGeom prst="rect">
            <a:avLst/>
          </a:prstGeom>
          <a:noFill/>
        </p:spPr>
      </p:pic>
      <p:pic>
        <p:nvPicPr>
          <p:cNvPr id="7" name="Picture 6">
            <a:extLst>
              <a:ext uri="{FF2B5EF4-FFF2-40B4-BE49-F238E27FC236}">
                <a16:creationId xmlns:a16="http://schemas.microsoft.com/office/drawing/2014/main" id="{113461ED-A756-6E3D-DF1F-A9A826A48D51}"/>
              </a:ext>
            </a:extLst>
          </p:cNvPr>
          <p:cNvPicPr>
            <a:picLocks noChangeAspect="1"/>
          </p:cNvPicPr>
          <p:nvPr/>
        </p:nvPicPr>
        <p:blipFill>
          <a:blip r:embed="rId6"/>
          <a:stretch>
            <a:fillRect/>
          </a:stretch>
        </p:blipFill>
        <p:spPr>
          <a:xfrm rot="20128972">
            <a:off x="8833885" y="1170624"/>
            <a:ext cx="2060406" cy="2600035"/>
          </a:xfrm>
          <a:prstGeom prst="rect">
            <a:avLst/>
          </a:prstGeom>
        </p:spPr>
      </p:pic>
      <p:pic>
        <p:nvPicPr>
          <p:cNvPr id="10242" name="Picture 2" descr="Garden Shovel Clip Art Transparent HQ PNG Download | FreePNGImg">
            <a:extLst>
              <a:ext uri="{FF2B5EF4-FFF2-40B4-BE49-F238E27FC236}">
                <a16:creationId xmlns:a16="http://schemas.microsoft.com/office/drawing/2014/main" id="{C20BFF2D-5769-5145-E428-0359CFEBBF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2642244" flipH="1">
            <a:off x="8222558" y="2312251"/>
            <a:ext cx="2438400" cy="1231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820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74B1C5-B27B-B7A8-904C-856D52C09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EB33FE-7EB5-1315-8BB1-8E698FE3605E}"/>
              </a:ext>
            </a:extLst>
          </p:cNvPr>
          <p:cNvSpPr>
            <a:spLocks noGrp="1"/>
          </p:cNvSpPr>
          <p:nvPr>
            <p:ph type="title"/>
          </p:nvPr>
        </p:nvSpPr>
        <p:spPr/>
        <p:txBody>
          <a:bodyPr/>
          <a:lstStyle/>
          <a:p>
            <a:r>
              <a:rPr lang="en-US" dirty="0"/>
              <a:t>Oversight Loopholes?</a:t>
            </a:r>
          </a:p>
        </p:txBody>
      </p:sp>
      <p:sp>
        <p:nvSpPr>
          <p:cNvPr id="3" name="Content Placeholder 2">
            <a:extLst>
              <a:ext uri="{FF2B5EF4-FFF2-40B4-BE49-F238E27FC236}">
                <a16:creationId xmlns:a16="http://schemas.microsoft.com/office/drawing/2014/main" id="{3D8C2C4C-4214-E3E1-4764-4BD366731D13}"/>
              </a:ext>
            </a:extLst>
          </p:cNvPr>
          <p:cNvSpPr>
            <a:spLocks noGrp="1"/>
          </p:cNvSpPr>
          <p:nvPr>
            <p:ph idx="1"/>
          </p:nvPr>
        </p:nvSpPr>
        <p:spPr>
          <a:xfrm>
            <a:off x="988291" y="1557210"/>
            <a:ext cx="9144000" cy="4548026"/>
          </a:xfrm>
        </p:spPr>
        <p:txBody>
          <a:bodyPr>
            <a:normAutofit/>
          </a:bodyPr>
          <a:lstStyle/>
          <a:p>
            <a:r>
              <a:rPr lang="en-US" sz="2000" dirty="0"/>
              <a:t>Want guarantees that deployed AI won’t learn bad behavior!</a:t>
            </a:r>
          </a:p>
          <a:p>
            <a:pPr marL="285750" indent="-285750">
              <a:buFont typeface="Arial" panose="020B0604020202020204" pitchFamily="34" charset="0"/>
              <a:buChar char="•"/>
            </a:pPr>
            <a:r>
              <a:rPr lang="en-US" sz="2000" dirty="0"/>
              <a:t>Want to define / constrain space of possible future I/O</a:t>
            </a:r>
          </a:p>
          <a:p>
            <a:pPr marL="285750" indent="-285750">
              <a:buFont typeface="Arial" panose="020B0604020202020204" pitchFamily="34" charset="0"/>
              <a:buChar char="•"/>
            </a:pPr>
            <a:endParaRPr lang="en-US" sz="2000" dirty="0"/>
          </a:p>
          <a:p>
            <a:r>
              <a:rPr lang="en-US" sz="2000" dirty="0"/>
              <a:t>Typically enforced by turning off learning before deployment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r>
              <a:rPr lang="en-US" sz="2000" dirty="0"/>
              <a:t>If agents can gain use of </a:t>
            </a:r>
            <a:r>
              <a:rPr lang="en-US" sz="2000" b="1" dirty="0"/>
              <a:t>new tools</a:t>
            </a:r>
            <a:r>
              <a:rPr lang="en-US" sz="2000" dirty="0"/>
              <a:t> after deployment, all bets are off!</a:t>
            </a:r>
          </a:p>
          <a:p>
            <a:pPr marL="285750" indent="-285750">
              <a:buFont typeface="Arial" panose="020B0604020202020204" pitchFamily="34" charset="0"/>
              <a:buChar char="•"/>
            </a:pPr>
            <a:r>
              <a:rPr lang="en-US" sz="2000" dirty="0"/>
              <a:t>Agent behavior could change even if training is locked in!</a:t>
            </a:r>
          </a:p>
          <a:p>
            <a:pPr marL="285750" indent="-285750">
              <a:buFont typeface="Arial" panose="020B0604020202020204" pitchFamily="34" charset="0"/>
              <a:buChar char="•"/>
            </a:pPr>
            <a:endParaRPr lang="en-US" sz="2000" dirty="0"/>
          </a:p>
          <a:p>
            <a:r>
              <a:rPr lang="en-US" sz="2000" b="1" dirty="0"/>
              <a:t>Takeaway</a:t>
            </a:r>
            <a:r>
              <a:rPr lang="en-US" sz="2000" dirty="0"/>
              <a:t>:</a:t>
            </a:r>
          </a:p>
          <a:p>
            <a:pPr marL="342900" indent="-342900">
              <a:buFont typeface="Arial" panose="020B0604020202020204" pitchFamily="34" charset="0"/>
              <a:buChar char="•"/>
            </a:pPr>
            <a:r>
              <a:rPr lang="en-US" sz="2000" dirty="0"/>
              <a:t>Governance and oversight involve both learning </a:t>
            </a:r>
            <a:r>
              <a:rPr lang="en-US" sz="2000" i="1" dirty="0"/>
              <a:t>and</a:t>
            </a:r>
            <a:r>
              <a:rPr lang="en-US" sz="2000" dirty="0"/>
              <a:t> tool availability.</a:t>
            </a:r>
          </a:p>
          <a:p>
            <a:pPr marL="342900" indent="-34290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grpSp>
        <p:nvGrpSpPr>
          <p:cNvPr id="4" name="Group 3">
            <a:extLst>
              <a:ext uri="{FF2B5EF4-FFF2-40B4-BE49-F238E27FC236}">
                <a16:creationId xmlns:a16="http://schemas.microsoft.com/office/drawing/2014/main" id="{DECA74ED-A3B7-52B3-929C-069053DD0C7E}"/>
              </a:ext>
            </a:extLst>
          </p:cNvPr>
          <p:cNvGrpSpPr/>
          <p:nvPr/>
        </p:nvGrpSpPr>
        <p:grpSpPr>
          <a:xfrm>
            <a:off x="11102950" y="399851"/>
            <a:ext cx="631851" cy="616274"/>
            <a:chOff x="11102950" y="399851"/>
            <a:chExt cx="631851" cy="616274"/>
          </a:xfrm>
        </p:grpSpPr>
        <p:sp>
          <p:nvSpPr>
            <p:cNvPr id="5" name="Oval 4">
              <a:extLst>
                <a:ext uri="{FF2B5EF4-FFF2-40B4-BE49-F238E27FC236}">
                  <a16:creationId xmlns:a16="http://schemas.microsoft.com/office/drawing/2014/main" id="{B3131F01-BA7D-5F9B-9628-E01F768A0F5C}"/>
                </a:ext>
              </a:extLst>
            </p:cNvPr>
            <p:cNvSpPr/>
            <p:nvPr/>
          </p:nvSpPr>
          <p:spPr bwMode="gray">
            <a:xfrm>
              <a:off x="11102950" y="399851"/>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1744A009-236A-A50A-D341-D6655FF0B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061" y="476174"/>
              <a:ext cx="463627" cy="463627"/>
            </a:xfrm>
            <a:prstGeom prst="rect">
              <a:avLst/>
            </a:prstGeom>
          </p:spPr>
        </p:pic>
      </p:grpSp>
      <p:pic>
        <p:nvPicPr>
          <p:cNvPr id="10244" name="Picture 4" descr="Jetpack icon, SVG and PNG | Game-icons.net">
            <a:extLst>
              <a:ext uri="{FF2B5EF4-FFF2-40B4-BE49-F238E27FC236}">
                <a16:creationId xmlns:a16="http://schemas.microsoft.com/office/drawing/2014/main" id="{B542DB24-CC9C-9D5A-5185-4D067DE1F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93908" y="1719512"/>
            <a:ext cx="2109042" cy="21090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large explosion with smoke&#10;&#10;AI-generated content may be incorrect.">
            <a:extLst>
              <a:ext uri="{FF2B5EF4-FFF2-40B4-BE49-F238E27FC236}">
                <a16:creationId xmlns:a16="http://schemas.microsoft.com/office/drawing/2014/main" id="{C4C4B354-BC2C-518E-E687-20A38D85B17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8989313">
            <a:off x="9890628" y="2953187"/>
            <a:ext cx="2163117" cy="3094665"/>
          </a:xfrm>
          <a:prstGeom prst="rect">
            <a:avLst/>
          </a:prstGeom>
          <a:noFill/>
        </p:spPr>
      </p:pic>
      <p:pic>
        <p:nvPicPr>
          <p:cNvPr id="7" name="Picture 6">
            <a:extLst>
              <a:ext uri="{FF2B5EF4-FFF2-40B4-BE49-F238E27FC236}">
                <a16:creationId xmlns:a16="http://schemas.microsoft.com/office/drawing/2014/main" id="{8D7BF1EB-55C4-E702-8D0D-39C20BA5880E}"/>
              </a:ext>
            </a:extLst>
          </p:cNvPr>
          <p:cNvPicPr>
            <a:picLocks noChangeAspect="1"/>
          </p:cNvPicPr>
          <p:nvPr/>
        </p:nvPicPr>
        <p:blipFill>
          <a:blip r:embed="rId6"/>
          <a:stretch>
            <a:fillRect/>
          </a:stretch>
        </p:blipFill>
        <p:spPr>
          <a:xfrm rot="20128972">
            <a:off x="8833885" y="1170624"/>
            <a:ext cx="2060406" cy="2600035"/>
          </a:xfrm>
          <a:prstGeom prst="rect">
            <a:avLst/>
          </a:prstGeom>
        </p:spPr>
      </p:pic>
      <p:pic>
        <p:nvPicPr>
          <p:cNvPr id="10242" name="Picture 2" descr="Garden Shovel Clip Art Transparent HQ PNG Download | FreePNGImg">
            <a:extLst>
              <a:ext uri="{FF2B5EF4-FFF2-40B4-BE49-F238E27FC236}">
                <a16:creationId xmlns:a16="http://schemas.microsoft.com/office/drawing/2014/main" id="{9CBD940B-4596-B684-1A2D-AD4D05494D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2642244" flipH="1">
            <a:off x="8222558" y="2312251"/>
            <a:ext cx="2438400" cy="1231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566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27F6-9EAE-34B9-D035-DF1A93715B8E}"/>
              </a:ext>
            </a:extLst>
          </p:cNvPr>
          <p:cNvSpPr>
            <a:spLocks noGrp="1"/>
          </p:cNvSpPr>
          <p:nvPr>
            <p:ph type="title"/>
          </p:nvPr>
        </p:nvSpPr>
        <p:spPr/>
        <p:txBody>
          <a:bodyPr/>
          <a:lstStyle/>
          <a:p>
            <a:r>
              <a:rPr lang="en-US" dirty="0"/>
              <a:t>Derivative Takeaways</a:t>
            </a:r>
          </a:p>
        </p:txBody>
      </p:sp>
      <p:sp>
        <p:nvSpPr>
          <p:cNvPr id="3" name="Content Placeholder 2">
            <a:extLst>
              <a:ext uri="{FF2B5EF4-FFF2-40B4-BE49-F238E27FC236}">
                <a16:creationId xmlns:a16="http://schemas.microsoft.com/office/drawing/2014/main" id="{E5B005C6-9960-5550-E25A-CFABC9C0216A}"/>
              </a:ext>
            </a:extLst>
          </p:cNvPr>
          <p:cNvSpPr>
            <a:spLocks noGrp="1"/>
          </p:cNvSpPr>
          <p:nvPr>
            <p:ph idx="1"/>
          </p:nvPr>
        </p:nvSpPr>
        <p:spPr>
          <a:xfrm>
            <a:off x="1524000" y="1753386"/>
            <a:ext cx="9144000" cy="3733909"/>
          </a:xfrm>
        </p:spPr>
        <p:txBody>
          <a:bodyPr>
            <a:normAutofit/>
          </a:bodyPr>
          <a:lstStyle/>
          <a:p>
            <a:r>
              <a:rPr lang="en-US" sz="2400" dirty="0"/>
              <a:t>Definition seems to hold together when pushed to its limits</a:t>
            </a:r>
          </a:p>
          <a:p>
            <a:pPr marL="285750" indent="-285750">
              <a:buFont typeface="Arial" panose="020B0604020202020204" pitchFamily="34" charset="0"/>
              <a:buChar char="•"/>
            </a:pPr>
            <a:r>
              <a:rPr lang="en-US" sz="2400" dirty="0"/>
              <a:t>Offers conceptual connections regarding agency and learning</a:t>
            </a:r>
          </a:p>
          <a:p>
            <a:endParaRPr lang="en-US" sz="2400" dirty="0"/>
          </a:p>
          <a:p>
            <a:endParaRPr lang="en-US" sz="2400" dirty="0"/>
          </a:p>
          <a:p>
            <a:r>
              <a:rPr lang="en-US" sz="2400" dirty="0"/>
              <a:t>It is up to the AI developer to responsibly give AI:</a:t>
            </a:r>
          </a:p>
          <a:p>
            <a:pPr marL="285750" indent="-285750">
              <a:buFont typeface="Arial" panose="020B0604020202020204" pitchFamily="34" charset="0"/>
              <a:buChar char="•"/>
            </a:pPr>
            <a:r>
              <a:rPr lang="en-US" sz="2400" dirty="0"/>
              <a:t>Right tools for the spaces it can explore</a:t>
            </a:r>
          </a:p>
          <a:p>
            <a:pPr marL="285750" indent="-285750">
              <a:buFont typeface="Arial" panose="020B0604020202020204" pitchFamily="34" charset="0"/>
              <a:buChar char="•"/>
            </a:pPr>
            <a:r>
              <a:rPr lang="en-US" sz="2400" dirty="0"/>
              <a:t>Right constraints for what it can learn to use</a:t>
            </a:r>
          </a:p>
        </p:txBody>
      </p:sp>
      <p:grpSp>
        <p:nvGrpSpPr>
          <p:cNvPr id="4" name="Group 3">
            <a:extLst>
              <a:ext uri="{FF2B5EF4-FFF2-40B4-BE49-F238E27FC236}">
                <a16:creationId xmlns:a16="http://schemas.microsoft.com/office/drawing/2014/main" id="{7B3C3EE6-BCDB-C69C-F6CA-122462D3D2EB}"/>
              </a:ext>
            </a:extLst>
          </p:cNvPr>
          <p:cNvGrpSpPr/>
          <p:nvPr/>
        </p:nvGrpSpPr>
        <p:grpSpPr>
          <a:xfrm>
            <a:off x="11102950" y="399851"/>
            <a:ext cx="631851" cy="616274"/>
            <a:chOff x="11102950" y="399851"/>
            <a:chExt cx="631851" cy="616274"/>
          </a:xfrm>
        </p:grpSpPr>
        <p:sp>
          <p:nvSpPr>
            <p:cNvPr id="5" name="Oval 4">
              <a:extLst>
                <a:ext uri="{FF2B5EF4-FFF2-40B4-BE49-F238E27FC236}">
                  <a16:creationId xmlns:a16="http://schemas.microsoft.com/office/drawing/2014/main" id="{5E17BA41-C8A5-4BC5-B46D-A95768FCA185}"/>
                </a:ext>
              </a:extLst>
            </p:cNvPr>
            <p:cNvSpPr/>
            <p:nvPr/>
          </p:nvSpPr>
          <p:spPr bwMode="gray">
            <a:xfrm>
              <a:off x="11102950" y="399851"/>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DF9DAE90-3C08-8C3A-9EA0-471D958AF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061" y="476174"/>
              <a:ext cx="463627" cy="463627"/>
            </a:xfrm>
            <a:prstGeom prst="rect">
              <a:avLst/>
            </a:prstGeom>
          </p:spPr>
        </p:pic>
      </p:grpSp>
      <p:pic>
        <p:nvPicPr>
          <p:cNvPr id="11266" name="Picture 2" descr="Work File Transparent HQ PNG Download | FreePNGimg">
            <a:extLst>
              <a:ext uri="{FF2B5EF4-FFF2-40B4-BE49-F238E27FC236}">
                <a16:creationId xmlns:a16="http://schemas.microsoft.com/office/drawing/2014/main" id="{6C39234E-A518-8623-237C-C0E0ADA76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706" y="3007149"/>
            <a:ext cx="3062261" cy="283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963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6F7EE-FD37-6825-4D8F-6D8A559B1BDB}"/>
              </a:ext>
            </a:extLst>
          </p:cNvPr>
          <p:cNvSpPr>
            <a:spLocks noGrp="1"/>
          </p:cNvSpPr>
          <p:nvPr>
            <p:ph type="title"/>
          </p:nvPr>
        </p:nvSpPr>
        <p:spPr/>
        <p:txBody>
          <a:bodyPr/>
          <a:lstStyle/>
          <a:p>
            <a:r>
              <a:rPr lang="en-US" dirty="0"/>
              <a:t>Conclusion</a:t>
            </a:r>
          </a:p>
        </p:txBody>
      </p:sp>
      <p:sp>
        <p:nvSpPr>
          <p:cNvPr id="5" name="Text Placeholder 4">
            <a:extLst>
              <a:ext uri="{FF2B5EF4-FFF2-40B4-BE49-F238E27FC236}">
                <a16:creationId xmlns:a16="http://schemas.microsoft.com/office/drawing/2014/main" id="{38D3FDDB-B45F-DF22-F67D-475104E645DE}"/>
              </a:ext>
            </a:extLst>
          </p:cNvPr>
          <p:cNvSpPr>
            <a:spLocks noGrp="1"/>
          </p:cNvSpPr>
          <p:nvPr>
            <p:ph type="body" idx="1"/>
          </p:nvPr>
        </p:nvSpPr>
        <p:spPr/>
        <p:txBody>
          <a:bodyPr/>
          <a:lstStyle/>
          <a:p>
            <a:r>
              <a:rPr lang="en-US" dirty="0"/>
              <a:t>Nuggets</a:t>
            </a:r>
          </a:p>
        </p:txBody>
      </p:sp>
      <p:sp>
        <p:nvSpPr>
          <p:cNvPr id="6" name="Content Placeholder 5">
            <a:extLst>
              <a:ext uri="{FF2B5EF4-FFF2-40B4-BE49-F238E27FC236}">
                <a16:creationId xmlns:a16="http://schemas.microsoft.com/office/drawing/2014/main" id="{EFBCB71B-E68A-BCA8-73A0-049BF368E730}"/>
              </a:ext>
            </a:extLst>
          </p:cNvPr>
          <p:cNvSpPr>
            <a:spLocks noGrp="1"/>
          </p:cNvSpPr>
          <p:nvPr>
            <p:ph sz="half" idx="2"/>
          </p:nvPr>
        </p:nvSpPr>
        <p:spPr>
          <a:xfrm>
            <a:off x="839787" y="2447636"/>
            <a:ext cx="5184132" cy="3438696"/>
          </a:xfrm>
        </p:spPr>
        <p:txBody>
          <a:bodyPr/>
          <a:lstStyle/>
          <a:p>
            <a:pPr marL="285750" indent="-285750">
              <a:buFont typeface="Arial" panose="020B0604020202020204" pitchFamily="34" charset="0"/>
              <a:buChar char="•"/>
            </a:pPr>
            <a:r>
              <a:rPr lang="en-US" dirty="0"/>
              <a:t>Recognizing different “Agentic AI” definitions helps navigate confusing conversations</a:t>
            </a:r>
          </a:p>
          <a:p>
            <a:pPr marL="285750" indent="-285750">
              <a:buFont typeface="Arial" panose="020B0604020202020204" pitchFamily="34" charset="0"/>
              <a:buChar char="•"/>
            </a:pPr>
            <a:r>
              <a:rPr lang="en-US" dirty="0"/>
              <a:t>Pinning down definitions helps explore how robust they are when pushed to limits</a:t>
            </a:r>
          </a:p>
          <a:p>
            <a:pPr marL="285750" indent="-285750">
              <a:buFont typeface="Arial" panose="020B0604020202020204" pitchFamily="34" charset="0"/>
              <a:buChar char="•"/>
            </a:pPr>
            <a:r>
              <a:rPr lang="en-US" dirty="0"/>
              <a:t>Proposed definition for potentially unifying different schools of thought</a:t>
            </a:r>
          </a:p>
          <a:p>
            <a:pPr marL="285750" indent="-285750">
              <a:buFont typeface="Arial" panose="020B0604020202020204" pitchFamily="34" charset="0"/>
              <a:buChar char="•"/>
            </a:pPr>
            <a:endParaRPr lang="en-US" dirty="0"/>
          </a:p>
        </p:txBody>
      </p:sp>
      <p:sp>
        <p:nvSpPr>
          <p:cNvPr id="7" name="Text Placeholder 6">
            <a:extLst>
              <a:ext uri="{FF2B5EF4-FFF2-40B4-BE49-F238E27FC236}">
                <a16:creationId xmlns:a16="http://schemas.microsoft.com/office/drawing/2014/main" id="{A5A83AF1-7B1E-FDCB-5332-491AFE2E6E2C}"/>
              </a:ext>
            </a:extLst>
          </p:cNvPr>
          <p:cNvSpPr>
            <a:spLocks noGrp="1"/>
          </p:cNvSpPr>
          <p:nvPr>
            <p:ph type="body" sz="quarter" idx="3"/>
          </p:nvPr>
        </p:nvSpPr>
        <p:spPr/>
        <p:txBody>
          <a:bodyPr/>
          <a:lstStyle/>
          <a:p>
            <a:r>
              <a:rPr lang="en-US" dirty="0"/>
              <a:t>Coal</a:t>
            </a:r>
          </a:p>
        </p:txBody>
      </p:sp>
      <p:sp>
        <p:nvSpPr>
          <p:cNvPr id="8" name="Content Placeholder 7">
            <a:extLst>
              <a:ext uri="{FF2B5EF4-FFF2-40B4-BE49-F238E27FC236}">
                <a16:creationId xmlns:a16="http://schemas.microsoft.com/office/drawing/2014/main" id="{8312E232-DED2-866B-1267-F9602E44E35E}"/>
              </a:ext>
            </a:extLst>
          </p:cNvPr>
          <p:cNvSpPr>
            <a:spLocks noGrp="1"/>
          </p:cNvSpPr>
          <p:nvPr>
            <p:ph sz="quarter" idx="4"/>
          </p:nvPr>
        </p:nvSpPr>
        <p:spPr>
          <a:xfrm>
            <a:off x="6172200" y="2447636"/>
            <a:ext cx="5183188" cy="3438695"/>
          </a:xfrm>
        </p:spPr>
        <p:txBody>
          <a:bodyPr/>
          <a:lstStyle/>
          <a:p>
            <a:pPr marL="285750" indent="-285750">
              <a:buFont typeface="Arial" panose="020B0604020202020204" pitchFamily="34" charset="0"/>
              <a:buChar char="•"/>
            </a:pPr>
            <a:r>
              <a:rPr lang="en-US" dirty="0"/>
              <a:t>“Agentic” term confusion isn’t going away soon!</a:t>
            </a:r>
          </a:p>
          <a:p>
            <a:pPr marL="285750" indent="-285750">
              <a:buFont typeface="Arial" panose="020B0604020202020204" pitchFamily="34" charset="0"/>
              <a:buChar char="•"/>
            </a:pPr>
            <a:r>
              <a:rPr lang="en-US" dirty="0"/>
              <a:t>Presented definitions are characterizations</a:t>
            </a:r>
          </a:p>
          <a:p>
            <a:pPr marL="514350" lvl="1" indent="-285750"/>
            <a:r>
              <a:rPr lang="en-US" dirty="0"/>
              <a:t>Usage in practice can vary</a:t>
            </a:r>
          </a:p>
          <a:p>
            <a:pPr marL="285750" indent="-285750">
              <a:buFont typeface="Arial" panose="020B0604020202020204" pitchFamily="34" charset="0"/>
              <a:buChar char="•"/>
            </a:pPr>
            <a:r>
              <a:rPr lang="en-US" dirty="0"/>
              <a:t>Proposed definition adds to the many</a:t>
            </a:r>
          </a:p>
          <a:p>
            <a:pPr marL="514350" lvl="1" indent="-285750"/>
            <a:r>
              <a:rPr lang="en-US" dirty="0"/>
              <a:t>But a new unifying definition that satisfies public sensibilities might be the only way to remove the existing conflict</a:t>
            </a:r>
          </a:p>
          <a:p>
            <a:pPr marL="285750" indent="-285750">
              <a:buFont typeface="Arial" panose="020B0604020202020204" pitchFamily="34" charset="0"/>
              <a:buChar char="•"/>
            </a:pPr>
            <a:r>
              <a:rPr lang="en-US" dirty="0"/>
              <a:t>Proposed definition has not been put to the test</a:t>
            </a:r>
          </a:p>
          <a:p>
            <a:pPr marL="514350" lvl="1" indent="-285750"/>
            <a:r>
              <a:rPr lang="en-US" dirty="0"/>
              <a:t>Discuss! </a:t>
            </a:r>
            <a:r>
              <a:rPr lang="en-US" dirty="0">
                <a:sym typeface="Wingdings" panose="05000000000000000000" pitchFamily="2" charset="2"/>
              </a:rPr>
              <a: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9" name="Picture 8" descr="Logo, icon&#10;&#10;Description automatically generated">
            <a:extLst>
              <a:ext uri="{FF2B5EF4-FFF2-40B4-BE49-F238E27FC236}">
                <a16:creationId xmlns:a16="http://schemas.microsoft.com/office/drawing/2014/main" id="{FADC5D3D-10B4-7794-0D4E-C0D3A2AD77AD}"/>
              </a:ext>
            </a:extLst>
          </p:cNvPr>
          <p:cNvPicPr>
            <a:picLocks noChangeAspect="1"/>
          </p:cNvPicPr>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3968682" y="968800"/>
            <a:ext cx="1283630" cy="1227964"/>
          </a:xfrm>
          <a:prstGeom prst="rect">
            <a:avLst/>
          </a:prstGeom>
        </p:spPr>
      </p:pic>
      <p:pic>
        <p:nvPicPr>
          <p:cNvPr id="10" name="Picture 9" descr="A picture containing dark, nature&#10;&#10;Description automatically generated">
            <a:extLst>
              <a:ext uri="{FF2B5EF4-FFF2-40B4-BE49-F238E27FC236}">
                <a16:creationId xmlns:a16="http://schemas.microsoft.com/office/drawing/2014/main" id="{0A748059-3745-37C0-0322-E53D77BC9EEC}"/>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foregroundMark x1="42886" y1="85586" x2="57916" y2="86486"/>
                        <a14:foregroundMark x1="57916" y1="86486" x2="77355" y2="49850"/>
                        <a14:foregroundMark x1="77355" y1="49850" x2="64329" y2="38138"/>
                        <a14:foregroundMark x1="64329" y1="38138" x2="30661" y2="38739"/>
                        <a14:foregroundMark x1="30661" y1="38739" x2="16433" y2="48348"/>
                        <a14:foregroundMark x1="16433" y1="48348" x2="20240" y2="55556"/>
                        <a14:foregroundMark x1="28056" y1="39339" x2="19038" y2="42643"/>
                        <a14:backgroundMark x1="82766" y1="64865" x2="86172" y2="66667"/>
                        <a14:backgroundMark x1="84168" y1="56156" x2="72144" y2="70871"/>
                        <a14:backgroundMark x1="72144" y1="70871" x2="85571" y2="81381"/>
                        <a14:backgroundMark x1="85571" y1="81381" x2="84770" y2="57958"/>
                        <a14:backgroundMark x1="84770" y1="57958" x2="85772" y2="55556"/>
                      </a14:backgroundRemoval>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8763794" y="555638"/>
            <a:ext cx="2705252" cy="1803501"/>
          </a:xfrm>
          <a:prstGeom prst="rect">
            <a:avLst/>
          </a:prstGeom>
          <a:effectLst>
            <a:outerShdw blurRad="50800" dist="38100" dir="2700000" algn="tl" rotWithShape="0">
              <a:prstClr val="black">
                <a:alpha val="40000"/>
              </a:prstClr>
            </a:outerShdw>
            <a:softEdge rad="31750"/>
          </a:effectLst>
        </p:spPr>
      </p:pic>
    </p:spTree>
    <p:extLst>
      <p:ext uri="{BB962C8B-B14F-4D97-AF65-F5344CB8AC3E}">
        <p14:creationId xmlns:p14="http://schemas.microsoft.com/office/powerpoint/2010/main" val="3880596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569F-25C0-1E78-50DE-B0B0EAEECEF7}"/>
              </a:ext>
            </a:extLst>
          </p:cNvPr>
          <p:cNvSpPr>
            <a:spLocks noGrp="1"/>
          </p:cNvSpPr>
          <p:nvPr>
            <p:ph type="title"/>
          </p:nvPr>
        </p:nvSpPr>
        <p:spPr/>
        <p:txBody>
          <a:bodyPr/>
          <a:lstStyle/>
          <a:p>
            <a:r>
              <a:rPr lang="en-US" dirty="0"/>
              <a:t>Conflicting Definitions of “Agent”</a:t>
            </a:r>
          </a:p>
        </p:txBody>
      </p:sp>
      <p:sp>
        <p:nvSpPr>
          <p:cNvPr id="3" name="Content Placeholder 2">
            <a:extLst>
              <a:ext uri="{FF2B5EF4-FFF2-40B4-BE49-F238E27FC236}">
                <a16:creationId xmlns:a16="http://schemas.microsoft.com/office/drawing/2014/main" id="{D945F4B5-075C-9C1C-AD4F-72D6B4B97C92}"/>
              </a:ext>
            </a:extLst>
          </p:cNvPr>
          <p:cNvSpPr>
            <a:spLocks noGrp="1"/>
          </p:cNvSpPr>
          <p:nvPr>
            <p:ph idx="1"/>
          </p:nvPr>
        </p:nvSpPr>
        <p:spPr>
          <a:xfrm>
            <a:off x="526473" y="1300900"/>
            <a:ext cx="11139054" cy="4883084"/>
          </a:xfrm>
        </p:spPr>
        <p:txBody>
          <a:bodyPr>
            <a:normAutofit fontScale="92500" lnSpcReduction="20000"/>
          </a:bodyPr>
          <a:lstStyle/>
          <a:p>
            <a:pPr marL="342900" marR="0" lvl="0" indent="-342900">
              <a:lnSpc>
                <a:spcPct val="115000"/>
              </a:lnSpc>
              <a:spcAft>
                <a:spcPts val="600"/>
              </a:spcAft>
              <a:buFont typeface="Symbol" panose="05050102010706020507" pitchFamily="18" charset="2"/>
              <a:buChar char=""/>
            </a:pPr>
            <a:r>
              <a:rPr lang="en-US" sz="1800" kern="100" dirty="0">
                <a:effectLst/>
                <a:latin typeface="Arial" panose="020B0604020202020204" pitchFamily="34" charset="0"/>
                <a:ea typeface="Arial" panose="020B0604020202020204" pitchFamily="34" charset="0"/>
                <a:cs typeface="Arial" panose="020B0604020202020204" pitchFamily="34" charset="0"/>
              </a:rPr>
              <a:t>“An artificial intelligence (AI) agent is a software program that can interact with its environment, collect data, and use the data to perform self-determined tasks to meet predetermined goals. … AI agents are rational agents. They make rational decisions based on their perceptions and data to produce optimal performance and results. An AI agent senses its environment with physical or software interfaces.” – </a:t>
            </a:r>
            <a:r>
              <a:rPr lang="en-US" sz="1800" u="sng" kern="100" dirty="0">
                <a:solidFill>
                  <a:srgbClr val="467886"/>
                </a:solidFill>
                <a:effectLst/>
                <a:latin typeface="Arial" panose="020B0604020202020204" pitchFamily="34" charset="0"/>
                <a:ea typeface="Arial" panose="020B0604020202020204" pitchFamily="34" charset="0"/>
                <a:cs typeface="Arial" panose="020B0604020202020204" pitchFamily="34" charset="0"/>
                <a:hlinkClick r:id="rId2"/>
              </a:rPr>
              <a:t>AWS (Agents Landing Page</a:t>
            </a:r>
            <a:r>
              <a:rPr lang="en-US" sz="1800" kern="100" dirty="0">
                <a:effectLst/>
                <a:latin typeface="Arial" panose="020B0604020202020204" pitchFamily="34" charset="0"/>
                <a:ea typeface="Arial" panose="020B0604020202020204" pitchFamily="34" charset="0"/>
                <a:cs typeface="Arial" panose="020B0604020202020204" pitchFamily="34" charset="0"/>
              </a:rPr>
              <a:t>)</a:t>
            </a:r>
          </a:p>
          <a:p>
            <a:pPr marL="342900" marR="0" lvl="0" indent="-342900">
              <a:lnSpc>
                <a:spcPct val="115000"/>
              </a:lnSpc>
              <a:spcAft>
                <a:spcPts val="600"/>
              </a:spcAft>
              <a:buFont typeface="Symbol" panose="05050102010706020507" pitchFamily="18" charset="2"/>
              <a:buChar char=""/>
            </a:pPr>
            <a:r>
              <a:rPr lang="en-US" sz="1800" kern="100" dirty="0">
                <a:effectLst/>
                <a:latin typeface="Arial" panose="020B0604020202020204" pitchFamily="34" charset="0"/>
                <a:ea typeface="Arial" panose="020B0604020202020204" pitchFamily="34" charset="0"/>
                <a:cs typeface="Arial" panose="020B0604020202020204" pitchFamily="34" charset="0"/>
              </a:rPr>
              <a:t>“Agents are software robots that use new AI skills to accomplish more complex tasks by including abilities for task planning and autonomous decision making.” – </a:t>
            </a:r>
            <a:r>
              <a:rPr lang="en-US" sz="1800" u="sng" kern="100" dirty="0">
                <a:solidFill>
                  <a:srgbClr val="467886"/>
                </a:solidFill>
                <a:effectLst/>
                <a:latin typeface="Arial" panose="020B0604020202020204" pitchFamily="34" charset="0"/>
                <a:ea typeface="Arial" panose="020B0604020202020204" pitchFamily="34" charset="0"/>
                <a:cs typeface="Arial" panose="020B0604020202020204" pitchFamily="34" charset="0"/>
                <a:hlinkClick r:id="rId3"/>
              </a:rPr>
              <a:t>2025 UiPath Agentic AI Report</a:t>
            </a:r>
            <a:r>
              <a:rPr lang="en-US" sz="1800" kern="100" dirty="0">
                <a:effectLst/>
                <a:latin typeface="Arial" panose="020B0604020202020204" pitchFamily="34" charset="0"/>
                <a:ea typeface="Arial" panose="020B0604020202020204" pitchFamily="34" charset="0"/>
                <a:cs typeface="Arial" panose="020B0604020202020204" pitchFamily="34" charset="0"/>
              </a:rPr>
              <a:t> </a:t>
            </a:r>
          </a:p>
          <a:p>
            <a:pPr marL="342900" marR="0" lvl="0" indent="-342900">
              <a:lnSpc>
                <a:spcPct val="115000"/>
              </a:lnSpc>
              <a:spcAft>
                <a:spcPts val="600"/>
              </a:spcAft>
              <a:buFont typeface="Symbol" panose="05050102010706020507" pitchFamily="18" charset="2"/>
              <a:buChar char=""/>
            </a:pPr>
            <a:r>
              <a:rPr lang="en-US" sz="1800" kern="100" dirty="0">
                <a:effectLst/>
                <a:latin typeface="Arial" panose="020B0604020202020204" pitchFamily="34" charset="0"/>
                <a:ea typeface="Arial" panose="020B0604020202020204" pitchFamily="34" charset="0"/>
                <a:cs typeface="Arial" panose="020B0604020202020204" pitchFamily="34" charset="0"/>
              </a:rPr>
              <a:t>“Agents are applications that use generative AI models to think and act towards goals.” </a:t>
            </a:r>
            <a:br>
              <a:rPr lang="en-US" sz="1800" kern="100" dirty="0">
                <a:effectLst/>
                <a:latin typeface="Arial" panose="020B0604020202020204" pitchFamily="34" charset="0"/>
                <a:ea typeface="Arial" panose="020B0604020202020204" pitchFamily="34" charset="0"/>
                <a:cs typeface="Arial" panose="020B0604020202020204" pitchFamily="34" charset="0"/>
              </a:rPr>
            </a:br>
            <a:r>
              <a:rPr lang="en-US" sz="1800" kern="100" dirty="0">
                <a:effectLst/>
                <a:latin typeface="Arial" panose="020B0604020202020204" pitchFamily="34" charset="0"/>
                <a:ea typeface="Arial" panose="020B0604020202020204" pitchFamily="34" charset="0"/>
                <a:cs typeface="Arial" panose="020B0604020202020204" pitchFamily="34" charset="0"/>
              </a:rPr>
              <a:t>– Kurtis Van Gent (Software Engineer, Google GenAI Toolbox), </a:t>
            </a:r>
            <a:r>
              <a:rPr lang="en-US" sz="1800" i="1" u="sng" kern="100" dirty="0">
                <a:solidFill>
                  <a:srgbClr val="467886"/>
                </a:solidFill>
                <a:effectLst/>
                <a:latin typeface="Arial" panose="020B0604020202020204" pitchFamily="34" charset="0"/>
                <a:ea typeface="Aptos" panose="020B0004020202020204" pitchFamily="34" charset="0"/>
                <a:cs typeface="Arial" panose="020B0604020202020204" pitchFamily="34" charset="0"/>
                <a:hlinkClick r:id="rId4"/>
              </a:rPr>
              <a:t>Neo4j Live Interview</a:t>
            </a:r>
            <a:endParaRPr lang="en-US" sz="1800" i="1" u="sng" kern="100" dirty="0">
              <a:solidFill>
                <a:srgbClr val="467886"/>
              </a:solidFill>
              <a:effectLst/>
              <a:latin typeface="Arial" panose="020B06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600"/>
              </a:spcAft>
              <a:buFont typeface="Symbol" panose="05050102010706020507" pitchFamily="18" charset="2"/>
              <a:buChar char=""/>
            </a:pPr>
            <a:r>
              <a:rPr lang="en-US" sz="1800" kern="100" dirty="0">
                <a:effectLst/>
                <a:latin typeface="Arial" panose="020B0604020202020204" pitchFamily="34" charset="0"/>
                <a:ea typeface="Arial" panose="020B0604020202020204" pitchFamily="34" charset="0"/>
                <a:cs typeface="Arial" panose="020B0604020202020204" pitchFamily="34" charset="0"/>
              </a:rPr>
              <a:t>“So you take an LLM, you give it some tool-calling capabilities, you give it the ability to execute the results of those tool calls, and then you have an agent, and I feel like I'm happy with that base definition.” </a:t>
            </a:r>
            <a:br>
              <a:rPr lang="en-US" sz="1800" kern="100" dirty="0">
                <a:effectLst/>
                <a:latin typeface="Arial" panose="020B0604020202020204" pitchFamily="34" charset="0"/>
                <a:ea typeface="Arial" panose="020B0604020202020204" pitchFamily="34" charset="0"/>
                <a:cs typeface="Arial" panose="020B0604020202020204" pitchFamily="34" charset="0"/>
              </a:rPr>
            </a:br>
            <a:r>
              <a:rPr lang="en-US" sz="1800" kern="100" dirty="0">
                <a:effectLst/>
                <a:latin typeface="Arial" panose="020B0604020202020204" pitchFamily="34" charset="0"/>
                <a:ea typeface="Arial" panose="020B0604020202020204" pitchFamily="34" charset="0"/>
                <a:cs typeface="Arial" panose="020B0604020202020204" pitchFamily="34" charset="0"/>
              </a:rPr>
              <a:t>– Dr. Victor Dibia, Principal RDSE at Microsoft Research (Generative AI, Agents), </a:t>
            </a:r>
            <a:r>
              <a:rPr lang="en-US" sz="1800" i="1" u="sng" kern="100" dirty="0">
                <a:solidFill>
                  <a:srgbClr val="467886"/>
                </a:solidFill>
                <a:effectLst/>
                <a:latin typeface="Arial" panose="020B0604020202020204" pitchFamily="34" charset="0"/>
                <a:ea typeface="Aptos" panose="020B0004020202020204" pitchFamily="34" charset="0"/>
                <a:cs typeface="Arial" panose="020B0604020202020204" pitchFamily="34" charset="0"/>
                <a:hlinkClick r:id="rId5"/>
              </a:rPr>
              <a:t>TWIML AI Podcast Interview</a:t>
            </a:r>
            <a:endParaRPr lang="en-US" i="1" u="sng" kern="100" dirty="0">
              <a:solidFill>
                <a:srgbClr val="467886"/>
              </a:solidFill>
              <a:latin typeface="Arial" panose="020B06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600"/>
              </a:spcAft>
              <a:buFont typeface="Symbol" panose="05050102010706020507" pitchFamily="18" charset="2"/>
              <a:buChar char=""/>
            </a:pPr>
            <a:r>
              <a:rPr lang="en-US" sz="1800" dirty="0">
                <a:effectLst/>
                <a:latin typeface="Arial" panose="020B0604020202020204" pitchFamily="34" charset="0"/>
                <a:ea typeface="Arial" panose="020B0604020202020204" pitchFamily="34" charset="0"/>
              </a:rPr>
              <a:t>“Agents don’t just respond to user input. Instead, they can process a complex problem such as an insurance claim from start to finish. … The agents do this autonomously — without humans having to check whether the AI is processing everything correctly. … In contrast to existing AI systems and all the copilots out there that help employees to do their job, AI agents are, in fact, fully-fledged employees themselves.” </a:t>
            </a:r>
            <a:br>
              <a:rPr lang="en-US" sz="1800" dirty="0">
                <a:effectLst/>
                <a:latin typeface="Arial" panose="020B0604020202020204" pitchFamily="34" charset="0"/>
                <a:ea typeface="Arial" panose="020B0604020202020204" pitchFamily="34" charset="0"/>
              </a:rPr>
            </a:br>
            <a:r>
              <a:rPr lang="en-US" sz="1800" kern="100" dirty="0">
                <a:effectLst/>
                <a:latin typeface="Arial" panose="020B0604020202020204" pitchFamily="34" charset="0"/>
                <a:ea typeface="Arial" panose="020B0604020202020204" pitchFamily="34" charset="0"/>
                <a:cs typeface="Arial" panose="020B0604020202020204" pitchFamily="34" charset="0"/>
              </a:rPr>
              <a:t>– </a:t>
            </a:r>
            <a:r>
              <a:rPr lang="en-US" sz="1800" u="sng" dirty="0">
                <a:solidFill>
                  <a:srgbClr val="467886"/>
                </a:solidFill>
                <a:effectLst/>
                <a:latin typeface="Arial" panose="020B0604020202020204" pitchFamily="34" charset="0"/>
                <a:ea typeface="Arial" panose="020B0604020202020204" pitchFamily="34" charset="0"/>
                <a:hlinkClick r:id="rId6"/>
              </a:rPr>
              <a:t>Medium: </a:t>
            </a:r>
            <a:r>
              <a:rPr lang="en-US" sz="1800" i="1" u="sng" dirty="0">
                <a:solidFill>
                  <a:srgbClr val="467886"/>
                </a:solidFill>
                <a:effectLst/>
                <a:latin typeface="Arial" panose="020B0604020202020204" pitchFamily="34" charset="0"/>
                <a:ea typeface="Arial" panose="020B0604020202020204" pitchFamily="34" charset="0"/>
                <a:hlinkClick r:id="rId6"/>
              </a:rPr>
              <a:t>What Are AI Agents A Short Intro And A Step-by-Step Guide to Build Your Own </a:t>
            </a:r>
            <a:endParaRPr lang="en-US" dirty="0"/>
          </a:p>
        </p:txBody>
      </p:sp>
    </p:spTree>
    <p:extLst>
      <p:ext uri="{BB962C8B-B14F-4D97-AF65-F5344CB8AC3E}">
        <p14:creationId xmlns:p14="http://schemas.microsoft.com/office/powerpoint/2010/main" val="1540572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rowd PNG">
            <a:extLst>
              <a:ext uri="{FF2B5EF4-FFF2-40B4-BE49-F238E27FC236}">
                <a16:creationId xmlns:a16="http://schemas.microsoft.com/office/drawing/2014/main" id="{18FC92F3-9A09-AB42-9440-75F4BAEFB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9" y="1562099"/>
            <a:ext cx="12469686" cy="52959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C8AA1C8-62D1-FFDC-F0A6-990E5776EF32}"/>
              </a:ext>
            </a:extLst>
          </p:cNvPr>
          <p:cNvSpPr>
            <a:spLocks noGrp="1"/>
          </p:cNvSpPr>
          <p:nvPr>
            <p:ph type="title"/>
          </p:nvPr>
        </p:nvSpPr>
        <p:spPr/>
        <p:txBody>
          <a:bodyPr/>
          <a:lstStyle/>
          <a:p>
            <a:r>
              <a:rPr lang="en-US" dirty="0"/>
              <a:t>Who is Right??</a:t>
            </a:r>
          </a:p>
        </p:txBody>
      </p:sp>
      <p:sp>
        <p:nvSpPr>
          <p:cNvPr id="3" name="Content Placeholder 2">
            <a:extLst>
              <a:ext uri="{FF2B5EF4-FFF2-40B4-BE49-F238E27FC236}">
                <a16:creationId xmlns:a16="http://schemas.microsoft.com/office/drawing/2014/main" id="{A330EC0A-BE5E-A007-A4D3-5307B018D56B}"/>
              </a:ext>
            </a:extLst>
          </p:cNvPr>
          <p:cNvSpPr>
            <a:spLocks noGrp="1"/>
          </p:cNvSpPr>
          <p:nvPr>
            <p:ph idx="1"/>
          </p:nvPr>
        </p:nvSpPr>
        <p:spPr>
          <a:xfrm>
            <a:off x="1249052" y="1557210"/>
            <a:ext cx="9693896" cy="3930085"/>
          </a:xfrm>
        </p:spPr>
        <p:txBody>
          <a:bodyPr>
            <a:normAutofit/>
          </a:bodyPr>
          <a:lstStyle/>
          <a:p>
            <a:endParaRPr lang="en-US" sz="2000" dirty="0"/>
          </a:p>
          <a:p>
            <a:pPr lvl="2"/>
            <a:r>
              <a:rPr lang="en-US" sz="2000" kern="100" dirty="0">
                <a:effectLst/>
                <a:latin typeface="Arial" panose="020B0604020202020204" pitchFamily="34" charset="0"/>
                <a:ea typeface="Aptos" panose="020B0004020202020204" pitchFamily="34" charset="0"/>
                <a:cs typeface="Arial" panose="020B0604020202020204" pitchFamily="34" charset="0"/>
              </a:rPr>
              <a:t>“</a:t>
            </a:r>
            <a:r>
              <a:rPr lang="en-US" sz="2000" kern="100" dirty="0">
                <a:effectLst/>
                <a:latin typeface="Arial" panose="020B0604020202020204" pitchFamily="34" charset="0"/>
                <a:ea typeface="Arial" panose="020B0604020202020204" pitchFamily="34" charset="0"/>
                <a:cs typeface="Arial" panose="020B0604020202020204" pitchFamily="34" charset="0"/>
              </a:rPr>
              <a:t>The confusion in the marketplace over what 'agents' are is even worse than the previous confusion over what 'AI' is. … At least with 'AI' there were some definitions we generally agreed on. Now everyone is just calling every piece of software agentic and there is no common understanding to fall back on.”</a:t>
            </a:r>
            <a:r>
              <a:rPr lang="en-US" sz="2000" kern="100" baseline="30000" dirty="0">
                <a:effectLst/>
                <a:latin typeface="Arial" panose="020B0604020202020204" pitchFamily="34" charset="0"/>
                <a:ea typeface="Arial" panose="020B0604020202020204" pitchFamily="34" charset="0"/>
                <a:cs typeface="Arial" panose="020B0604020202020204" pitchFamily="34" charset="0"/>
              </a:rPr>
              <a:t>1</a:t>
            </a:r>
          </a:p>
          <a:p>
            <a:pPr lvl="3"/>
            <a:r>
              <a:rPr lang="en-US" sz="1800" dirty="0">
                <a:effectLst/>
                <a:latin typeface="Arial" panose="020B0604020202020204" pitchFamily="34" charset="0"/>
                <a:ea typeface="Aptos" panose="020B0004020202020204" pitchFamily="34" charset="0"/>
              </a:rPr>
              <a:t>Ethan Mollick, Associate Professor at The Wharton School and author of </a:t>
            </a:r>
            <a:r>
              <a:rPr lang="en-US" sz="1800" i="1" dirty="0">
                <a:effectLst/>
                <a:latin typeface="Arial" panose="020B0604020202020204" pitchFamily="34" charset="0"/>
                <a:ea typeface="Aptos" panose="020B0004020202020204" pitchFamily="34" charset="0"/>
              </a:rPr>
              <a:t>Co-Intelligence</a:t>
            </a:r>
            <a:endParaRPr lang="en-US" sz="1800" i="1" dirty="0"/>
          </a:p>
        </p:txBody>
      </p:sp>
      <p:sp>
        <p:nvSpPr>
          <p:cNvPr id="4" name="Content Placeholder 2">
            <a:extLst>
              <a:ext uri="{FF2B5EF4-FFF2-40B4-BE49-F238E27FC236}">
                <a16:creationId xmlns:a16="http://schemas.microsoft.com/office/drawing/2014/main" id="{B5FBE87C-33EE-9CED-C2CA-3765DB1F029A}"/>
              </a:ext>
            </a:extLst>
          </p:cNvPr>
          <p:cNvSpPr txBox="1">
            <a:spLocks/>
          </p:cNvSpPr>
          <p:nvPr/>
        </p:nvSpPr>
        <p:spPr bwMode="gray">
          <a:xfrm>
            <a:off x="1524000" y="6488545"/>
            <a:ext cx="9144000" cy="271016"/>
          </a:xfrm>
          <a:prstGeom prst="rect">
            <a:avLst/>
          </a:prstGeom>
        </p:spPr>
        <p:txBody>
          <a:bodyPr vert="horz" lIns="0" tIns="0" rIns="0" bIns="0" rtlCol="0">
            <a:normAutofit fontScale="700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100" baseline="30000" dirty="0">
                <a:solidFill>
                  <a:schemeClr val="bg1"/>
                </a:solidFill>
                <a:latin typeface="Arial" panose="020B0604020202020204" pitchFamily="34" charset="0"/>
                <a:ea typeface="Arial" panose="020B0604020202020204" pitchFamily="34" charset="0"/>
                <a:cs typeface="Arial" panose="020B0604020202020204" pitchFamily="34" charset="0"/>
              </a:rPr>
              <a:t>1</a:t>
            </a:r>
            <a:r>
              <a:rPr lang="en-US" kern="100" dirty="0">
                <a:solidFill>
                  <a:schemeClr val="bg1"/>
                </a:solidFill>
                <a:latin typeface="Arial" panose="020B0604020202020204" pitchFamily="34" charset="0"/>
                <a:ea typeface="Arial" panose="020B0604020202020204" pitchFamily="34" charset="0"/>
                <a:cs typeface="Arial" panose="020B0604020202020204" pitchFamily="34" charset="0"/>
              </a:rPr>
              <a:t>See </a:t>
            </a:r>
            <a:r>
              <a:rPr lang="en-US" u="sng" kern="100" dirty="0">
                <a:solidFill>
                  <a:schemeClr val="bg1"/>
                </a:solidFill>
                <a:latin typeface="Arial" panose="020B0604020202020204" pitchFamily="34" charset="0"/>
                <a:ea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https://www.forbes.com/sites/jodiecook/2025/03/14/what-is-an-ai-agent-5-practical-ways-to-use-them-in-your-business/</a:t>
            </a:r>
            <a:r>
              <a:rPr lang="en-US" kern="100" dirty="0">
                <a:solidFill>
                  <a:schemeClr val="bg1"/>
                </a:solidFill>
                <a:latin typeface="Arial" panose="020B0604020202020204" pitchFamily="34" charset="0"/>
                <a:ea typeface="Arial" panose="020B0604020202020204" pitchFamily="34" charset="0"/>
                <a:cs typeface="Arial" panose="020B0604020202020204" pitchFamily="34" charset="0"/>
              </a:rPr>
              <a:t> </a:t>
            </a:r>
          </a:p>
          <a:p>
            <a:endParaRPr lang="en-US" dirty="0">
              <a:solidFill>
                <a:schemeClr val="bg1"/>
              </a:solidFill>
            </a:endParaRPr>
          </a:p>
        </p:txBody>
      </p:sp>
    </p:spTree>
    <p:extLst>
      <p:ext uri="{BB962C8B-B14F-4D97-AF65-F5344CB8AC3E}">
        <p14:creationId xmlns:p14="http://schemas.microsoft.com/office/powerpoint/2010/main" val="1648091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80482-4C03-CBE0-46CB-D55990CCE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A4079-D871-FC37-4F36-95D26341E08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15CFE07-D95C-2B7D-2A0E-08DAAB9E80FC}"/>
              </a:ext>
            </a:extLst>
          </p:cNvPr>
          <p:cNvSpPr>
            <a:spLocks noGrp="1"/>
          </p:cNvSpPr>
          <p:nvPr>
            <p:ph idx="1"/>
          </p:nvPr>
        </p:nvSpPr>
        <p:spPr/>
        <p:txBody>
          <a:bodyPr>
            <a:normAutofit/>
          </a:bodyPr>
          <a:lstStyle/>
          <a:p>
            <a:pPr marL="285750" indent="-285750">
              <a:buFont typeface="Arial" panose="020B0604020202020204" pitchFamily="34" charset="0"/>
              <a:buChar char="•"/>
            </a:pPr>
            <a:r>
              <a:rPr lang="en-US" sz="2400" b="1" dirty="0"/>
              <a:t>Part 1: The leading uses of “agent” in industry</a:t>
            </a:r>
          </a:p>
          <a:p>
            <a:pPr marL="571500" lvl="1" indent="-342900">
              <a:buAutoNum type="arabicPeriod"/>
            </a:pPr>
            <a:r>
              <a:rPr lang="en-US" sz="2400" dirty="0"/>
              <a:t>Textbook Agent</a:t>
            </a:r>
          </a:p>
          <a:p>
            <a:pPr marL="571500" lvl="1" indent="-342900">
              <a:buAutoNum type="arabicPeriod"/>
            </a:pPr>
            <a:r>
              <a:rPr lang="en-US" sz="2400" dirty="0"/>
              <a:t>Multi-Agent Agent</a:t>
            </a:r>
          </a:p>
          <a:p>
            <a:pPr marL="571500" lvl="1" indent="-342900">
              <a:buAutoNum type="arabicPeriod"/>
            </a:pPr>
            <a:r>
              <a:rPr lang="en-US" sz="2400" dirty="0"/>
              <a:t>Human-like Decision Agent</a:t>
            </a:r>
          </a:p>
          <a:p>
            <a:pPr marL="571500" lvl="1" indent="-342900">
              <a:buAutoNum type="arabicPeriod"/>
            </a:pPr>
            <a:r>
              <a:rPr lang="en-US" sz="2400" dirty="0"/>
              <a:t>LLM Agent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Part 2: Can we bring them together?</a:t>
            </a:r>
          </a:p>
          <a:p>
            <a:pPr marL="514350" lvl="1" indent="-285750"/>
            <a:r>
              <a:rPr lang="en-US" sz="2400" dirty="0"/>
              <a:t>Proposal and Discussion</a:t>
            </a:r>
          </a:p>
          <a:p>
            <a:pPr marL="342900" indent="-342900">
              <a:buAutoNum type="arabicPeriod" startAt="5"/>
            </a:pPr>
            <a:endParaRPr lang="en-US" sz="2400" dirty="0"/>
          </a:p>
          <a:p>
            <a:endParaRPr lang="en-US" sz="2400" dirty="0"/>
          </a:p>
        </p:txBody>
      </p:sp>
      <p:cxnSp>
        <p:nvCxnSpPr>
          <p:cNvPr id="58" name="Straight Connector 57">
            <a:extLst>
              <a:ext uri="{FF2B5EF4-FFF2-40B4-BE49-F238E27FC236}">
                <a16:creationId xmlns:a16="http://schemas.microsoft.com/office/drawing/2014/main" id="{15AB7A1B-1520-BC62-8B62-CDD01A220C67}"/>
              </a:ext>
            </a:extLst>
          </p:cNvPr>
          <p:cNvCxnSpPr/>
          <p:nvPr/>
        </p:nvCxnSpPr>
        <p:spPr bwMode="gray">
          <a:xfrm>
            <a:off x="1607127" y="2632363"/>
            <a:ext cx="3094182" cy="0"/>
          </a:xfrm>
          <a:prstGeom prst="line">
            <a:avLst/>
          </a:prstGeom>
          <a:ln w="38100" cap="rnd">
            <a:solidFill>
              <a:srgbClr val="FF0000"/>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DB3BC2E-DFEA-FFD0-FAFA-0A55CBA0E1E3}"/>
              </a:ext>
            </a:extLst>
          </p:cNvPr>
          <p:cNvCxnSpPr>
            <a:cxnSpLocks/>
          </p:cNvCxnSpPr>
          <p:nvPr/>
        </p:nvCxnSpPr>
        <p:spPr bwMode="gray">
          <a:xfrm>
            <a:off x="1607127" y="3066472"/>
            <a:ext cx="4239491" cy="0"/>
          </a:xfrm>
          <a:prstGeom prst="line">
            <a:avLst/>
          </a:prstGeom>
          <a:ln w="38100" cap="rnd">
            <a:solidFill>
              <a:srgbClr val="FF0000"/>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9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53B96-3209-7BC4-160F-1A9405837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B1705-3FD9-529B-5D52-00225CA6B076}"/>
              </a:ext>
            </a:extLst>
          </p:cNvPr>
          <p:cNvSpPr>
            <a:spLocks noGrp="1"/>
          </p:cNvSpPr>
          <p:nvPr>
            <p:ph type="title"/>
          </p:nvPr>
        </p:nvSpPr>
        <p:spPr/>
        <p:txBody>
          <a:bodyPr/>
          <a:lstStyle/>
          <a:p>
            <a:r>
              <a:rPr lang="en-US" dirty="0"/>
              <a:t>Leading Senses of “Agent”</a:t>
            </a:r>
          </a:p>
        </p:txBody>
      </p:sp>
      <p:sp>
        <p:nvSpPr>
          <p:cNvPr id="3" name="Content Placeholder 2">
            <a:extLst>
              <a:ext uri="{FF2B5EF4-FFF2-40B4-BE49-F238E27FC236}">
                <a16:creationId xmlns:a16="http://schemas.microsoft.com/office/drawing/2014/main" id="{54B9B8B9-0B17-324E-34A4-C1420DFDA2FA}"/>
              </a:ext>
            </a:extLst>
          </p:cNvPr>
          <p:cNvSpPr>
            <a:spLocks noGrp="1"/>
          </p:cNvSpPr>
          <p:nvPr>
            <p:ph idx="1"/>
          </p:nvPr>
        </p:nvSpPr>
        <p:spPr>
          <a:xfrm>
            <a:off x="860642" y="1557210"/>
            <a:ext cx="9144000" cy="3930085"/>
          </a:xfrm>
        </p:spPr>
        <p:txBody>
          <a:bodyPr>
            <a:normAutofit/>
          </a:bodyPr>
          <a:lstStyle/>
          <a:p>
            <a:pPr marL="342900" indent="-342900">
              <a:buAutoNum type="arabicPeriod"/>
            </a:pPr>
            <a:r>
              <a:rPr lang="en-US" sz="2400" b="1" dirty="0"/>
              <a:t>Textbook Agent</a:t>
            </a:r>
          </a:p>
          <a:p>
            <a:pPr marL="571500" lvl="1" indent="-342900"/>
            <a:r>
              <a:rPr lang="en-US" sz="2400" dirty="0"/>
              <a:t>“Just read Russel &amp; Norvig’s </a:t>
            </a:r>
            <a:r>
              <a:rPr lang="en-US" sz="2400" i="1" dirty="0"/>
              <a:t>AI A Modern Approach</a:t>
            </a:r>
            <a:r>
              <a:rPr lang="en-US" sz="2400" dirty="0"/>
              <a:t>.”</a:t>
            </a:r>
          </a:p>
          <a:p>
            <a:pPr marL="342900" indent="-342900">
              <a:buAutoNum type="arabicPeriod"/>
            </a:pPr>
            <a:r>
              <a:rPr lang="en-US" sz="2400" b="1" dirty="0"/>
              <a:t>Multi-Agent Agent</a:t>
            </a:r>
          </a:p>
          <a:p>
            <a:pPr marL="571500" lvl="1" indent="-342900"/>
            <a:r>
              <a:rPr lang="en-US" sz="2400" dirty="0"/>
              <a:t>“Agents are the parts of multi-agent systems!”</a:t>
            </a:r>
          </a:p>
          <a:p>
            <a:pPr marL="342900" indent="-342900">
              <a:buAutoNum type="arabicPeriod"/>
            </a:pPr>
            <a:r>
              <a:rPr lang="en-US" sz="2400" b="1" dirty="0"/>
              <a:t>Human-like Decision Agent</a:t>
            </a:r>
          </a:p>
          <a:p>
            <a:pPr marL="571500" lvl="1" indent="-342900"/>
            <a:r>
              <a:rPr lang="en-US" sz="2400" dirty="0"/>
              <a:t>“Can’t put my finger on it, but it’s like how humans can do…”</a:t>
            </a:r>
          </a:p>
          <a:p>
            <a:pPr marL="342900" indent="-342900">
              <a:buAutoNum type="arabicPeriod"/>
            </a:pPr>
            <a:r>
              <a:rPr lang="en-US" sz="2400" b="1" dirty="0"/>
              <a:t>LLM Agent</a:t>
            </a:r>
          </a:p>
          <a:p>
            <a:pPr marL="571500" lvl="1" indent="-342900"/>
            <a:r>
              <a:rPr lang="en-US" sz="2400" dirty="0"/>
              <a:t>“Agents are LLMs that can take actions using tools.”</a:t>
            </a:r>
          </a:p>
          <a:p>
            <a:pPr marL="342900" indent="-342900">
              <a:buAutoNum type="arabicPeriod"/>
            </a:pPr>
            <a:endParaRPr lang="en-US" sz="2400" dirty="0"/>
          </a:p>
          <a:p>
            <a:endParaRPr lang="en-US" sz="2400" dirty="0"/>
          </a:p>
        </p:txBody>
      </p:sp>
      <p:grpSp>
        <p:nvGrpSpPr>
          <p:cNvPr id="7" name="Group 6">
            <a:extLst>
              <a:ext uri="{FF2B5EF4-FFF2-40B4-BE49-F238E27FC236}">
                <a16:creationId xmlns:a16="http://schemas.microsoft.com/office/drawing/2014/main" id="{493987AF-00BD-9BFD-5985-2D5F395E30E2}"/>
              </a:ext>
            </a:extLst>
          </p:cNvPr>
          <p:cNvGrpSpPr/>
          <p:nvPr/>
        </p:nvGrpSpPr>
        <p:grpSpPr>
          <a:xfrm>
            <a:off x="10516440" y="4436706"/>
            <a:ext cx="631851" cy="616274"/>
            <a:chOff x="10036149" y="4436706"/>
            <a:chExt cx="631851" cy="616274"/>
          </a:xfrm>
        </p:grpSpPr>
        <p:sp>
          <p:nvSpPr>
            <p:cNvPr id="8" name="Oval 7">
              <a:extLst>
                <a:ext uri="{FF2B5EF4-FFF2-40B4-BE49-F238E27FC236}">
                  <a16:creationId xmlns:a16="http://schemas.microsoft.com/office/drawing/2014/main" id="{B5BC7753-240D-C61F-29C9-D011DF9A6CD9}"/>
                </a:ext>
              </a:extLst>
            </p:cNvPr>
            <p:cNvSpPr/>
            <p:nvPr/>
          </p:nvSpPr>
          <p:spPr bwMode="gray">
            <a:xfrm>
              <a:off x="10036149" y="4436706"/>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9" name="Picture 8" descr="A black background with a black square&#10;&#10;AI-generated content may be incorrect.">
              <a:extLst>
                <a:ext uri="{FF2B5EF4-FFF2-40B4-BE49-F238E27FC236}">
                  <a16:creationId xmlns:a16="http://schemas.microsoft.com/office/drawing/2014/main" id="{1957174B-D2D6-62DB-BA74-54728D786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cxnSp>
        <p:nvCxnSpPr>
          <p:cNvPr id="16" name="Connector: Elbow 15">
            <a:extLst>
              <a:ext uri="{FF2B5EF4-FFF2-40B4-BE49-F238E27FC236}">
                <a16:creationId xmlns:a16="http://schemas.microsoft.com/office/drawing/2014/main" id="{E57DDE8C-D426-D706-75BA-13C6D0EEA428}"/>
              </a:ext>
            </a:extLst>
          </p:cNvPr>
          <p:cNvCxnSpPr>
            <a:cxnSpLocks/>
          </p:cNvCxnSpPr>
          <p:nvPr/>
        </p:nvCxnSpPr>
        <p:spPr bwMode="gray">
          <a:xfrm rot="10800000" flipV="1">
            <a:off x="8848437" y="1865348"/>
            <a:ext cx="1690252" cy="325846"/>
          </a:xfrm>
          <a:prstGeom prst="bentConnector3">
            <a:avLst>
              <a:gd name="adj1" fmla="val 50000"/>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EF10A47-198A-857B-4CC9-FD1078F6B7A7}"/>
              </a:ext>
            </a:extLst>
          </p:cNvPr>
          <p:cNvCxnSpPr>
            <a:cxnSpLocks/>
          </p:cNvCxnSpPr>
          <p:nvPr/>
        </p:nvCxnSpPr>
        <p:spPr bwMode="gray">
          <a:xfrm rot="10800000" flipV="1">
            <a:off x="7767783" y="2825180"/>
            <a:ext cx="2770907" cy="276974"/>
          </a:xfrm>
          <a:prstGeom prst="bentConnector3">
            <a:avLst>
              <a:gd name="adj1" fmla="val 21333"/>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668BF96-C244-8153-E639-9A6637C46C4B}"/>
              </a:ext>
            </a:extLst>
          </p:cNvPr>
          <p:cNvCxnSpPr>
            <a:cxnSpLocks/>
          </p:cNvCxnSpPr>
          <p:nvPr/>
        </p:nvCxnSpPr>
        <p:spPr bwMode="gray">
          <a:xfrm rot="10800000" flipV="1">
            <a:off x="9757263" y="3785011"/>
            <a:ext cx="781426" cy="208073"/>
          </a:xfrm>
          <a:prstGeom prst="bentConnector3">
            <a:avLst>
              <a:gd name="adj1" fmla="val 50000"/>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EA282685-58D8-0B77-CE56-A9F97407D5B7}"/>
              </a:ext>
            </a:extLst>
          </p:cNvPr>
          <p:cNvCxnSpPr>
            <a:cxnSpLocks/>
            <a:stCxn id="24" idx="2"/>
          </p:cNvCxnSpPr>
          <p:nvPr/>
        </p:nvCxnSpPr>
        <p:spPr bwMode="gray">
          <a:xfrm rot="10800000" flipV="1">
            <a:off x="8636001" y="4744844"/>
            <a:ext cx="1902689" cy="122720"/>
          </a:xfrm>
          <a:prstGeom prst="bentConnector3">
            <a:avLst>
              <a:gd name="adj1" fmla="val 50000"/>
            </a:avLst>
          </a:prstGeom>
          <a:ln w="38100" cap="rnd">
            <a:solidFill>
              <a:srgbClr val="080808"/>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8B212E3-A38A-6929-C3F7-CABB5EA18E05}"/>
              </a:ext>
            </a:extLst>
          </p:cNvPr>
          <p:cNvGrpSpPr/>
          <p:nvPr/>
        </p:nvGrpSpPr>
        <p:grpSpPr>
          <a:xfrm>
            <a:off x="10538689" y="4436707"/>
            <a:ext cx="631851" cy="616274"/>
            <a:chOff x="10036149" y="4436706"/>
            <a:chExt cx="631851" cy="616274"/>
          </a:xfrm>
        </p:grpSpPr>
        <p:sp>
          <p:nvSpPr>
            <p:cNvPr id="24" name="Oval 23">
              <a:extLst>
                <a:ext uri="{FF2B5EF4-FFF2-40B4-BE49-F238E27FC236}">
                  <a16:creationId xmlns:a16="http://schemas.microsoft.com/office/drawing/2014/main" id="{268F8E01-E105-A3E6-CF61-E3DF20E59D03}"/>
                </a:ext>
              </a:extLst>
            </p:cNvPr>
            <p:cNvSpPr/>
            <p:nvPr/>
          </p:nvSpPr>
          <p:spPr bwMode="gray">
            <a:xfrm>
              <a:off x="10036149" y="4436706"/>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25" name="Picture 24" descr="A black background with a black square&#10;&#10;AI-generated content may be incorrect.">
              <a:extLst>
                <a:ext uri="{FF2B5EF4-FFF2-40B4-BE49-F238E27FC236}">
                  <a16:creationId xmlns:a16="http://schemas.microsoft.com/office/drawing/2014/main" id="{9376F8B1-B7F3-0C42-E0A0-F80250319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grpSp>
        <p:nvGrpSpPr>
          <p:cNvPr id="4" name="Group 3">
            <a:extLst>
              <a:ext uri="{FF2B5EF4-FFF2-40B4-BE49-F238E27FC236}">
                <a16:creationId xmlns:a16="http://schemas.microsoft.com/office/drawing/2014/main" id="{56A02EF5-7228-859C-443D-3EF2057CAAF0}"/>
              </a:ext>
            </a:extLst>
          </p:cNvPr>
          <p:cNvGrpSpPr/>
          <p:nvPr/>
        </p:nvGrpSpPr>
        <p:grpSpPr>
          <a:xfrm>
            <a:off x="10516440" y="2517042"/>
            <a:ext cx="631851" cy="616274"/>
            <a:chOff x="10036149" y="2517042"/>
            <a:chExt cx="631851" cy="616274"/>
          </a:xfrm>
        </p:grpSpPr>
        <p:sp>
          <p:nvSpPr>
            <p:cNvPr id="5" name="Oval 4">
              <a:extLst>
                <a:ext uri="{FF2B5EF4-FFF2-40B4-BE49-F238E27FC236}">
                  <a16:creationId xmlns:a16="http://schemas.microsoft.com/office/drawing/2014/main" id="{98F49420-9EB8-1394-8FF9-EEEABDA89157}"/>
                </a:ext>
              </a:extLst>
            </p:cNvPr>
            <p:cNvSpPr/>
            <p:nvPr/>
          </p:nvSpPr>
          <p:spPr bwMode="gray">
            <a:xfrm>
              <a:off x="10036149" y="2517042"/>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4DCF3256-49A5-B722-9C39-401822DD5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9110" y="2592215"/>
              <a:ext cx="465928" cy="465928"/>
            </a:xfrm>
            <a:prstGeom prst="rect">
              <a:avLst/>
            </a:prstGeom>
          </p:spPr>
        </p:pic>
      </p:grpSp>
      <p:grpSp>
        <p:nvGrpSpPr>
          <p:cNvPr id="10" name="Group 9">
            <a:extLst>
              <a:ext uri="{FF2B5EF4-FFF2-40B4-BE49-F238E27FC236}">
                <a16:creationId xmlns:a16="http://schemas.microsoft.com/office/drawing/2014/main" id="{5A86EB6B-85B7-FE96-2755-F1F060580EA6}"/>
              </a:ext>
            </a:extLst>
          </p:cNvPr>
          <p:cNvGrpSpPr/>
          <p:nvPr/>
        </p:nvGrpSpPr>
        <p:grpSpPr>
          <a:xfrm>
            <a:off x="10516440" y="3476874"/>
            <a:ext cx="631851" cy="616274"/>
            <a:chOff x="10036149" y="3476874"/>
            <a:chExt cx="631851" cy="616274"/>
          </a:xfrm>
        </p:grpSpPr>
        <p:sp>
          <p:nvSpPr>
            <p:cNvPr id="11" name="Oval 10">
              <a:extLst>
                <a:ext uri="{FF2B5EF4-FFF2-40B4-BE49-F238E27FC236}">
                  <a16:creationId xmlns:a16="http://schemas.microsoft.com/office/drawing/2014/main" id="{42471F23-48FC-6185-69EF-FD64D9498D18}"/>
                </a:ext>
              </a:extLst>
            </p:cNvPr>
            <p:cNvSpPr/>
            <p:nvPr/>
          </p:nvSpPr>
          <p:spPr bwMode="gray">
            <a:xfrm>
              <a:off x="10036149" y="3476874"/>
              <a:ext cx="631851" cy="61627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2" name="Picture 11" descr="A black background with a black square&#10;&#10;AI-generated content may be incorrect.">
              <a:extLst>
                <a:ext uri="{FF2B5EF4-FFF2-40B4-BE49-F238E27FC236}">
                  <a16:creationId xmlns:a16="http://schemas.microsoft.com/office/drawing/2014/main" id="{D8CE4137-3CDF-82C7-641D-9FA572DCD0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p:spPr>
        </p:pic>
      </p:grpSp>
      <p:grpSp>
        <p:nvGrpSpPr>
          <p:cNvPr id="13" name="Group 12">
            <a:extLst>
              <a:ext uri="{FF2B5EF4-FFF2-40B4-BE49-F238E27FC236}">
                <a16:creationId xmlns:a16="http://schemas.microsoft.com/office/drawing/2014/main" id="{C89D333F-2686-44B1-C921-C008EBACBA4E}"/>
              </a:ext>
            </a:extLst>
          </p:cNvPr>
          <p:cNvGrpSpPr/>
          <p:nvPr/>
        </p:nvGrpSpPr>
        <p:grpSpPr>
          <a:xfrm>
            <a:off x="10516440" y="1557210"/>
            <a:ext cx="631851" cy="616274"/>
            <a:chOff x="8540686" y="2752628"/>
            <a:chExt cx="2039330" cy="1989054"/>
          </a:xfrm>
        </p:grpSpPr>
        <p:sp>
          <p:nvSpPr>
            <p:cNvPr id="14" name="Oval 13">
              <a:extLst>
                <a:ext uri="{FF2B5EF4-FFF2-40B4-BE49-F238E27FC236}">
                  <a16:creationId xmlns:a16="http://schemas.microsoft.com/office/drawing/2014/main" id="{823949A9-B827-6200-18A2-A24121790EB0}"/>
                </a:ext>
              </a:extLst>
            </p:cNvPr>
            <p:cNvSpPr/>
            <p:nvPr/>
          </p:nvSpPr>
          <p:spPr bwMode="gray">
            <a:xfrm>
              <a:off x="8540686" y="2752628"/>
              <a:ext cx="2039330" cy="1989054"/>
            </a:xfrm>
            <a:prstGeom prst="ellipse">
              <a:avLst/>
            </a:prstGeom>
            <a:solidFill>
              <a:schemeClr val="tx1">
                <a:lumMod val="20000"/>
                <a:lumOff val="80000"/>
              </a:schemeClr>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5" name="Picture 14" descr="A black background with a black square&#10;&#10;AI-generated content may be incorrect.">
              <a:extLst>
                <a:ext uri="{FF2B5EF4-FFF2-40B4-BE49-F238E27FC236}">
                  <a16:creationId xmlns:a16="http://schemas.microsoft.com/office/drawing/2014/main" id="{6C79CB70-99A4-FE51-3EB0-4E7C88661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grpSp>
        <p:nvGrpSpPr>
          <p:cNvPr id="20" name="Group 19">
            <a:extLst>
              <a:ext uri="{FF2B5EF4-FFF2-40B4-BE49-F238E27FC236}">
                <a16:creationId xmlns:a16="http://schemas.microsoft.com/office/drawing/2014/main" id="{1BE518D0-D0F5-ECE9-84D2-FFBAF52F3BCC}"/>
              </a:ext>
            </a:extLst>
          </p:cNvPr>
          <p:cNvGrpSpPr/>
          <p:nvPr/>
        </p:nvGrpSpPr>
        <p:grpSpPr>
          <a:xfrm>
            <a:off x="10538689" y="2517043"/>
            <a:ext cx="631851" cy="616274"/>
            <a:chOff x="10036149" y="2517042"/>
            <a:chExt cx="631851" cy="616274"/>
          </a:xfrm>
        </p:grpSpPr>
        <p:sp>
          <p:nvSpPr>
            <p:cNvPr id="21" name="Oval 20">
              <a:extLst>
                <a:ext uri="{FF2B5EF4-FFF2-40B4-BE49-F238E27FC236}">
                  <a16:creationId xmlns:a16="http://schemas.microsoft.com/office/drawing/2014/main" id="{6764FDC9-615B-44CE-A5EF-CBFE56956198}"/>
                </a:ext>
              </a:extLst>
            </p:cNvPr>
            <p:cNvSpPr/>
            <p:nvPr/>
          </p:nvSpPr>
          <p:spPr bwMode="gray">
            <a:xfrm>
              <a:off x="10036149" y="2517042"/>
              <a:ext cx="631851" cy="616274"/>
            </a:xfrm>
            <a:prstGeom prst="ellipse">
              <a:avLst/>
            </a:prstGeom>
            <a:solidFill>
              <a:schemeClr val="bg2"/>
            </a:solidFill>
            <a:ln w="57150" cap="rnd">
              <a:solidFill>
                <a:schemeClr val="tx2"/>
              </a:solidFill>
              <a:round/>
            </a:ln>
            <a:effectLst>
              <a:outerShdw sx="105000" sy="105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22" name="Picture 21" descr="A black background with a black square&#10;&#10;AI-generated content may be incorrect.">
              <a:extLst>
                <a:ext uri="{FF2B5EF4-FFF2-40B4-BE49-F238E27FC236}">
                  <a16:creationId xmlns:a16="http://schemas.microsoft.com/office/drawing/2014/main" id="{A325F780-9925-C868-9092-6E0F96B64F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9110" y="2592215"/>
              <a:ext cx="465928" cy="465928"/>
            </a:xfrm>
            <a:prstGeom prst="rect">
              <a:avLst/>
            </a:prstGeom>
          </p:spPr>
        </p:pic>
      </p:grpSp>
      <p:grpSp>
        <p:nvGrpSpPr>
          <p:cNvPr id="26" name="Group 25">
            <a:extLst>
              <a:ext uri="{FF2B5EF4-FFF2-40B4-BE49-F238E27FC236}">
                <a16:creationId xmlns:a16="http://schemas.microsoft.com/office/drawing/2014/main" id="{A136ED5F-C6B2-6BF3-3275-4B2DB952DB3A}"/>
              </a:ext>
            </a:extLst>
          </p:cNvPr>
          <p:cNvGrpSpPr/>
          <p:nvPr/>
        </p:nvGrpSpPr>
        <p:grpSpPr>
          <a:xfrm>
            <a:off x="10538689" y="3476875"/>
            <a:ext cx="631851" cy="616274"/>
            <a:chOff x="10036149" y="3476874"/>
            <a:chExt cx="631851" cy="616274"/>
          </a:xfrm>
        </p:grpSpPr>
        <p:sp>
          <p:nvSpPr>
            <p:cNvPr id="27" name="Oval 26">
              <a:extLst>
                <a:ext uri="{FF2B5EF4-FFF2-40B4-BE49-F238E27FC236}">
                  <a16:creationId xmlns:a16="http://schemas.microsoft.com/office/drawing/2014/main" id="{003ABF4F-C1E8-DC90-15B4-50A2A98D64FA}"/>
                </a:ext>
              </a:extLst>
            </p:cNvPr>
            <p:cNvSpPr/>
            <p:nvPr/>
          </p:nvSpPr>
          <p:spPr bwMode="gray">
            <a:xfrm>
              <a:off x="10036149" y="3476874"/>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28" name="Picture 27" descr="A black background with a black square&#10;&#10;AI-generated content may be incorrect.">
              <a:extLst>
                <a:ext uri="{FF2B5EF4-FFF2-40B4-BE49-F238E27FC236}">
                  <a16:creationId xmlns:a16="http://schemas.microsoft.com/office/drawing/2014/main" id="{8352E0B1-5917-B8BA-5C4F-F9E227D5A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a:effectLst>
              <a:outerShdw sx="107000" sy="107000" algn="ctr" rotWithShape="0">
                <a:prstClr val="black"/>
              </a:outerShdw>
            </a:effectLst>
          </p:spPr>
        </p:pic>
      </p:grpSp>
      <p:grpSp>
        <p:nvGrpSpPr>
          <p:cNvPr id="29" name="Group 28">
            <a:extLst>
              <a:ext uri="{FF2B5EF4-FFF2-40B4-BE49-F238E27FC236}">
                <a16:creationId xmlns:a16="http://schemas.microsoft.com/office/drawing/2014/main" id="{6A986961-1EFA-169F-D433-2B7354936187}"/>
              </a:ext>
            </a:extLst>
          </p:cNvPr>
          <p:cNvGrpSpPr/>
          <p:nvPr/>
        </p:nvGrpSpPr>
        <p:grpSpPr>
          <a:xfrm>
            <a:off x="10538689" y="1557211"/>
            <a:ext cx="631851" cy="616274"/>
            <a:chOff x="8540686" y="2752628"/>
            <a:chExt cx="2039330" cy="1989054"/>
          </a:xfrm>
          <a:effectLst/>
        </p:grpSpPr>
        <p:sp>
          <p:nvSpPr>
            <p:cNvPr id="30" name="Oval 29">
              <a:extLst>
                <a:ext uri="{FF2B5EF4-FFF2-40B4-BE49-F238E27FC236}">
                  <a16:creationId xmlns:a16="http://schemas.microsoft.com/office/drawing/2014/main" id="{0EF78CD6-B7D7-417F-5139-EE1463D5501A}"/>
                </a:ext>
              </a:extLst>
            </p:cNvPr>
            <p:cNvSpPr/>
            <p:nvPr/>
          </p:nvSpPr>
          <p:spPr bwMode="gray">
            <a:xfrm>
              <a:off x="8540686" y="2752628"/>
              <a:ext cx="2039330" cy="198905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31" name="Picture 30" descr="A black background with a black square&#10;&#10;AI-generated content may be incorrect.">
              <a:extLst>
                <a:ext uri="{FF2B5EF4-FFF2-40B4-BE49-F238E27FC236}">
                  <a16:creationId xmlns:a16="http://schemas.microsoft.com/office/drawing/2014/main" id="{15029964-2AE0-731B-2531-3B25E46903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spTree>
    <p:extLst>
      <p:ext uri="{BB962C8B-B14F-4D97-AF65-F5344CB8AC3E}">
        <p14:creationId xmlns:p14="http://schemas.microsoft.com/office/powerpoint/2010/main" val="2431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C73888-F9D4-9688-0E5A-0030C8C82E43}"/>
            </a:ext>
          </a:extLst>
        </p:cNvPr>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1846372F-CCD2-C4A6-22A8-D9BFDC4B3418}"/>
              </a:ext>
            </a:extLst>
          </p:cNvPr>
          <p:cNvSpPr txBox="1">
            <a:spLocks/>
          </p:cNvSpPr>
          <p:nvPr/>
        </p:nvSpPr>
        <p:spPr bwMode="gray">
          <a:xfrm>
            <a:off x="720435" y="1300900"/>
            <a:ext cx="10945091" cy="4883084"/>
          </a:xfrm>
          <a:prstGeom prst="rect">
            <a:avLst/>
          </a:prstGeom>
        </p:spPr>
        <p:txBody>
          <a:bodyPr vert="horz" lIns="0" tIns="0" rIns="0" bIns="0" rtlCol="0">
            <a:normAutofit fontScale="92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000"/>
              </a:lnSpc>
              <a:spcAft>
                <a:spcPts val="600"/>
              </a:spcAft>
              <a:buFont typeface="Symbol" panose="05050102010706020507" pitchFamily="18" charset="2"/>
              <a:buChar char=""/>
            </a:pPr>
            <a:r>
              <a:rPr lang="en-US" kern="100" dirty="0">
                <a:latin typeface="Arial" panose="020B0604020202020204" pitchFamily="34" charset="0"/>
                <a:ea typeface="Arial" panose="020B0604020202020204" pitchFamily="34" charset="0"/>
                <a:cs typeface="Arial" panose="020B0604020202020204" pitchFamily="34" charset="0"/>
              </a:rPr>
              <a:t>“An artificial intelligence (AI) agent is a software program that can interact with its environment, collect data, and use the data to perform self-determined tasks to meet predetermined goals. … AI agents are rational agents. They make rational decisions based on their perceptions and data to produce optimal performance and results. An AI agent senses its environment with physical or software interfaces.” – </a:t>
            </a:r>
            <a:r>
              <a:rPr lang="en-US" u="sng" kern="100" dirty="0">
                <a:solidFill>
                  <a:srgbClr val="467886"/>
                </a:solidFill>
                <a:latin typeface="Arial" panose="020B0604020202020204" pitchFamily="34" charset="0"/>
                <a:ea typeface="Arial" panose="020B0604020202020204" pitchFamily="34" charset="0"/>
                <a:cs typeface="Arial" panose="020B0604020202020204" pitchFamily="34" charset="0"/>
                <a:hlinkClick r:id="rId2"/>
              </a:rPr>
              <a:t>AWS (Agents Landing Page</a:t>
            </a:r>
            <a:r>
              <a:rPr lang="en-US" kern="100" dirty="0">
                <a:latin typeface="Arial" panose="020B0604020202020204" pitchFamily="34" charset="0"/>
                <a:ea typeface="Arial" panose="020B0604020202020204" pitchFamily="34" charset="0"/>
                <a:cs typeface="Arial" panose="020B0604020202020204" pitchFamily="34" charset="0"/>
              </a:rPr>
              <a:t>)</a:t>
            </a:r>
          </a:p>
          <a:p>
            <a:pPr marL="342900" indent="-342900">
              <a:lnSpc>
                <a:spcPct val="115000"/>
              </a:lnSpc>
              <a:spcAft>
                <a:spcPts val="600"/>
              </a:spcAft>
              <a:buFont typeface="Symbol" panose="05050102010706020507" pitchFamily="18" charset="2"/>
              <a:buChar char=""/>
            </a:pPr>
            <a:r>
              <a:rPr lang="en-US" kern="100" dirty="0">
                <a:latin typeface="Arial" panose="020B0604020202020204" pitchFamily="34" charset="0"/>
                <a:ea typeface="Arial" panose="020B0604020202020204" pitchFamily="34" charset="0"/>
                <a:cs typeface="Arial" panose="020B0604020202020204" pitchFamily="34" charset="0"/>
              </a:rPr>
              <a:t>“Agents are software robots that use new AI skills to accomplish more complex tasks by including abilities for task planning and autonomous decision making.” – </a:t>
            </a:r>
            <a:r>
              <a:rPr lang="en-US" u="sng" kern="100" dirty="0">
                <a:solidFill>
                  <a:srgbClr val="467886"/>
                </a:solidFill>
                <a:latin typeface="Arial" panose="020B0604020202020204" pitchFamily="34" charset="0"/>
                <a:ea typeface="Arial" panose="020B0604020202020204" pitchFamily="34" charset="0"/>
                <a:cs typeface="Arial" panose="020B0604020202020204" pitchFamily="34" charset="0"/>
                <a:hlinkClick r:id="rId3"/>
              </a:rPr>
              <a:t>2025 UiPath Agentic AI Report</a:t>
            </a:r>
            <a:r>
              <a:rPr lang="en-US" kern="100" dirty="0">
                <a:latin typeface="Arial" panose="020B0604020202020204" pitchFamily="34" charset="0"/>
                <a:ea typeface="Arial" panose="020B0604020202020204" pitchFamily="34" charset="0"/>
                <a:cs typeface="Arial" panose="020B0604020202020204" pitchFamily="34" charset="0"/>
              </a:rPr>
              <a:t> </a:t>
            </a:r>
          </a:p>
          <a:p>
            <a:pPr marL="342900" indent="-342900">
              <a:lnSpc>
                <a:spcPct val="115000"/>
              </a:lnSpc>
              <a:spcAft>
                <a:spcPts val="600"/>
              </a:spcAft>
              <a:buFont typeface="Symbol" panose="05050102010706020507" pitchFamily="18" charset="2"/>
              <a:buChar char=""/>
            </a:pPr>
            <a:r>
              <a:rPr lang="en-US" kern="100" dirty="0">
                <a:latin typeface="Arial" panose="020B0604020202020204" pitchFamily="34" charset="0"/>
                <a:ea typeface="Arial" panose="020B0604020202020204" pitchFamily="34" charset="0"/>
                <a:cs typeface="Arial" panose="020B0604020202020204" pitchFamily="34" charset="0"/>
              </a:rPr>
              <a:t>“Agents are applications that use generative AI models to think and act towards goals.” </a:t>
            </a:r>
            <a:br>
              <a:rPr lang="en-US" kern="100" dirty="0">
                <a:latin typeface="Arial" panose="020B0604020202020204" pitchFamily="34" charset="0"/>
                <a:ea typeface="Arial" panose="020B0604020202020204" pitchFamily="34" charset="0"/>
                <a:cs typeface="Arial" panose="020B0604020202020204" pitchFamily="34" charset="0"/>
              </a:rPr>
            </a:br>
            <a:r>
              <a:rPr lang="en-US" kern="100" dirty="0">
                <a:latin typeface="Arial" panose="020B0604020202020204" pitchFamily="34" charset="0"/>
                <a:ea typeface="Arial" panose="020B0604020202020204" pitchFamily="34" charset="0"/>
                <a:cs typeface="Arial" panose="020B0604020202020204" pitchFamily="34" charset="0"/>
              </a:rPr>
              <a:t>– Kurtis Van Gent (Software Engineer, Google GenAI Toolbox), </a:t>
            </a:r>
            <a:r>
              <a:rPr lang="en-US" i="1" u="sng" kern="100" dirty="0">
                <a:solidFill>
                  <a:srgbClr val="467886"/>
                </a:solidFill>
                <a:latin typeface="Arial" panose="020B0604020202020204" pitchFamily="34" charset="0"/>
                <a:ea typeface="Aptos" panose="020B0004020202020204" pitchFamily="34" charset="0"/>
                <a:cs typeface="Arial" panose="020B0604020202020204" pitchFamily="34" charset="0"/>
                <a:hlinkClick r:id="rId4"/>
              </a:rPr>
              <a:t>Neo4j Live Interview</a:t>
            </a:r>
            <a:endParaRPr lang="en-US" i="1" u="sng" kern="100" dirty="0">
              <a:solidFill>
                <a:srgbClr val="467886"/>
              </a:solidFill>
              <a:latin typeface="Arial" panose="020B0604020202020204" pitchFamily="34" charset="0"/>
              <a:ea typeface="Aptos" panose="020B0004020202020204" pitchFamily="34" charset="0"/>
              <a:cs typeface="Arial" panose="020B0604020202020204" pitchFamily="34" charset="0"/>
            </a:endParaRPr>
          </a:p>
          <a:p>
            <a:pPr marL="342900" indent="-342900">
              <a:lnSpc>
                <a:spcPct val="115000"/>
              </a:lnSpc>
              <a:spcAft>
                <a:spcPts val="600"/>
              </a:spcAft>
              <a:buFont typeface="Symbol" panose="05050102010706020507" pitchFamily="18" charset="2"/>
              <a:buChar char=""/>
            </a:pPr>
            <a:r>
              <a:rPr lang="en-US" kern="100" dirty="0">
                <a:latin typeface="Arial" panose="020B0604020202020204" pitchFamily="34" charset="0"/>
                <a:ea typeface="Arial" panose="020B0604020202020204" pitchFamily="34" charset="0"/>
                <a:cs typeface="Arial" panose="020B0604020202020204" pitchFamily="34" charset="0"/>
              </a:rPr>
              <a:t>“So you take an LLM, you give it some tool-calling capabilities, you give it the ability to execute the results of those tool calls, and then you have an agent, and I feel like I'm happy with that base definition.” </a:t>
            </a:r>
            <a:br>
              <a:rPr lang="en-US" kern="100" dirty="0">
                <a:latin typeface="Arial" panose="020B0604020202020204" pitchFamily="34" charset="0"/>
                <a:ea typeface="Arial" panose="020B0604020202020204" pitchFamily="34" charset="0"/>
                <a:cs typeface="Arial" panose="020B0604020202020204" pitchFamily="34" charset="0"/>
              </a:rPr>
            </a:br>
            <a:r>
              <a:rPr lang="en-US" kern="100" dirty="0">
                <a:latin typeface="Arial" panose="020B0604020202020204" pitchFamily="34" charset="0"/>
                <a:ea typeface="Arial" panose="020B0604020202020204" pitchFamily="34" charset="0"/>
                <a:cs typeface="Arial" panose="020B0604020202020204" pitchFamily="34" charset="0"/>
              </a:rPr>
              <a:t>– Dr. Victor Dibia, Principal RDSE at Microsoft Research (Generative AI, Agents), </a:t>
            </a:r>
            <a:r>
              <a:rPr lang="en-US" i="1" u="sng" kern="100" dirty="0">
                <a:solidFill>
                  <a:srgbClr val="467886"/>
                </a:solidFill>
                <a:latin typeface="Arial" panose="020B0604020202020204" pitchFamily="34" charset="0"/>
                <a:ea typeface="Aptos" panose="020B0004020202020204" pitchFamily="34" charset="0"/>
                <a:cs typeface="Arial" panose="020B0604020202020204" pitchFamily="34" charset="0"/>
                <a:hlinkClick r:id="rId5"/>
              </a:rPr>
              <a:t>TWIML AI Podcast Interview</a:t>
            </a:r>
            <a:endParaRPr lang="en-US" i="1" u="sng" kern="100" dirty="0">
              <a:solidFill>
                <a:srgbClr val="467886"/>
              </a:solidFill>
              <a:latin typeface="Arial" panose="020B0604020202020204" pitchFamily="34" charset="0"/>
              <a:ea typeface="Aptos" panose="020B0004020202020204" pitchFamily="34" charset="0"/>
              <a:cs typeface="Arial" panose="020B0604020202020204" pitchFamily="34" charset="0"/>
            </a:endParaRPr>
          </a:p>
          <a:p>
            <a:pPr marL="342900" indent="-342900">
              <a:lnSpc>
                <a:spcPct val="115000"/>
              </a:lnSpc>
              <a:spcAft>
                <a:spcPts val="600"/>
              </a:spcAft>
              <a:buFont typeface="Symbol" panose="05050102010706020507" pitchFamily="18" charset="2"/>
              <a:buChar char=""/>
            </a:pPr>
            <a:r>
              <a:rPr lang="en-US" dirty="0">
                <a:latin typeface="Arial" panose="020B0604020202020204" pitchFamily="34" charset="0"/>
                <a:ea typeface="Arial" panose="020B0604020202020204" pitchFamily="34" charset="0"/>
              </a:rPr>
              <a:t>“Agents don’t just respond to user input. Instead, they can process a complex problem such as an insurance claim from start to finish. … The agents do this autonomously — without humans having to check whether the AI is processing everything correctly. … In contrast to existing AI systems and all the copilots out there that help employees to do their job, AI agents are, in fact, fully-fledged employees themselves.” </a:t>
            </a:r>
            <a:br>
              <a:rPr lang="en-US" dirty="0">
                <a:latin typeface="Arial" panose="020B0604020202020204" pitchFamily="34" charset="0"/>
                <a:ea typeface="Arial" panose="020B0604020202020204" pitchFamily="34" charset="0"/>
              </a:rPr>
            </a:br>
            <a:r>
              <a:rPr lang="en-US" kern="100" dirty="0">
                <a:latin typeface="Arial" panose="020B0604020202020204" pitchFamily="34" charset="0"/>
                <a:ea typeface="Arial" panose="020B0604020202020204" pitchFamily="34" charset="0"/>
                <a:cs typeface="Arial" panose="020B0604020202020204" pitchFamily="34" charset="0"/>
              </a:rPr>
              <a:t>– </a:t>
            </a:r>
            <a:r>
              <a:rPr lang="en-US" u="sng" dirty="0">
                <a:solidFill>
                  <a:srgbClr val="467886"/>
                </a:solidFill>
                <a:latin typeface="Arial" panose="020B0604020202020204" pitchFamily="34" charset="0"/>
                <a:ea typeface="Arial" panose="020B0604020202020204" pitchFamily="34" charset="0"/>
                <a:hlinkClick r:id="rId6"/>
              </a:rPr>
              <a:t>Medium: </a:t>
            </a:r>
            <a:r>
              <a:rPr lang="en-US" i="1" u="sng" dirty="0">
                <a:solidFill>
                  <a:srgbClr val="467886"/>
                </a:solidFill>
                <a:latin typeface="Arial" panose="020B0604020202020204" pitchFamily="34" charset="0"/>
                <a:ea typeface="Arial" panose="020B0604020202020204" pitchFamily="34" charset="0"/>
                <a:hlinkClick r:id="rId6"/>
              </a:rPr>
              <a:t>What Are AI Agents A Short Intro And A Step-by-Step Guide to Build Your Own </a:t>
            </a:r>
            <a:endParaRPr lang="en-US" dirty="0"/>
          </a:p>
        </p:txBody>
      </p:sp>
      <p:sp>
        <p:nvSpPr>
          <p:cNvPr id="2" name="Title 1">
            <a:extLst>
              <a:ext uri="{FF2B5EF4-FFF2-40B4-BE49-F238E27FC236}">
                <a16:creationId xmlns:a16="http://schemas.microsoft.com/office/drawing/2014/main" id="{DD14831B-9B07-FF85-D6D1-5C9136AAD5FD}"/>
              </a:ext>
            </a:extLst>
          </p:cNvPr>
          <p:cNvSpPr>
            <a:spLocks noGrp="1"/>
          </p:cNvSpPr>
          <p:nvPr>
            <p:ph type="title"/>
          </p:nvPr>
        </p:nvSpPr>
        <p:spPr/>
        <p:txBody>
          <a:bodyPr/>
          <a:lstStyle/>
          <a:p>
            <a:r>
              <a:rPr lang="en-US" dirty="0"/>
              <a:t>Conflicting Definitions of “Agent”</a:t>
            </a:r>
          </a:p>
        </p:txBody>
      </p:sp>
      <p:grpSp>
        <p:nvGrpSpPr>
          <p:cNvPr id="7" name="Group 6">
            <a:extLst>
              <a:ext uri="{FF2B5EF4-FFF2-40B4-BE49-F238E27FC236}">
                <a16:creationId xmlns:a16="http://schemas.microsoft.com/office/drawing/2014/main" id="{18079133-6A2C-FCF8-E22A-043A7330A3C5}"/>
              </a:ext>
            </a:extLst>
          </p:cNvPr>
          <p:cNvGrpSpPr/>
          <p:nvPr/>
        </p:nvGrpSpPr>
        <p:grpSpPr>
          <a:xfrm>
            <a:off x="247495" y="3982067"/>
            <a:ext cx="557958" cy="544203"/>
            <a:chOff x="10036149" y="4436706"/>
            <a:chExt cx="631851" cy="616274"/>
          </a:xfrm>
        </p:grpSpPr>
        <p:sp>
          <p:nvSpPr>
            <p:cNvPr id="8" name="Oval 7">
              <a:extLst>
                <a:ext uri="{FF2B5EF4-FFF2-40B4-BE49-F238E27FC236}">
                  <a16:creationId xmlns:a16="http://schemas.microsoft.com/office/drawing/2014/main" id="{431EC014-BF3D-8624-8A3C-EFE440AE61A2}"/>
                </a:ext>
              </a:extLst>
            </p:cNvPr>
            <p:cNvSpPr/>
            <p:nvPr/>
          </p:nvSpPr>
          <p:spPr bwMode="gray">
            <a:xfrm>
              <a:off x="10036149" y="4436706"/>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9" name="Picture 8" descr="A black background with a black square&#10;&#10;AI-generated content may be incorrect.">
              <a:extLst>
                <a:ext uri="{FF2B5EF4-FFF2-40B4-BE49-F238E27FC236}">
                  <a16:creationId xmlns:a16="http://schemas.microsoft.com/office/drawing/2014/main" id="{4A157B77-2EEC-782B-3D9F-4947DFCF26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grpSp>
        <p:nvGrpSpPr>
          <p:cNvPr id="10" name="Group 9">
            <a:extLst>
              <a:ext uri="{FF2B5EF4-FFF2-40B4-BE49-F238E27FC236}">
                <a16:creationId xmlns:a16="http://schemas.microsoft.com/office/drawing/2014/main" id="{11DBC630-8F51-173E-67DA-2169E1727266}"/>
              </a:ext>
            </a:extLst>
          </p:cNvPr>
          <p:cNvGrpSpPr/>
          <p:nvPr/>
        </p:nvGrpSpPr>
        <p:grpSpPr>
          <a:xfrm>
            <a:off x="247495" y="4894016"/>
            <a:ext cx="557958" cy="544203"/>
            <a:chOff x="10036149" y="3476874"/>
            <a:chExt cx="631851" cy="616274"/>
          </a:xfrm>
        </p:grpSpPr>
        <p:sp>
          <p:nvSpPr>
            <p:cNvPr id="11" name="Oval 10">
              <a:extLst>
                <a:ext uri="{FF2B5EF4-FFF2-40B4-BE49-F238E27FC236}">
                  <a16:creationId xmlns:a16="http://schemas.microsoft.com/office/drawing/2014/main" id="{F2096017-BB5D-6815-15A3-F0DA0A21B5E6}"/>
                </a:ext>
              </a:extLst>
            </p:cNvPr>
            <p:cNvSpPr/>
            <p:nvPr/>
          </p:nvSpPr>
          <p:spPr bwMode="gray">
            <a:xfrm>
              <a:off x="10036149" y="3476874"/>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2" name="Picture 11" descr="A black background with a black square&#10;&#10;AI-generated content may be incorrect.">
              <a:extLst>
                <a:ext uri="{FF2B5EF4-FFF2-40B4-BE49-F238E27FC236}">
                  <a16:creationId xmlns:a16="http://schemas.microsoft.com/office/drawing/2014/main" id="{D38AF7E9-2D19-BB08-7478-C3E1F20E6B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a:effectLst>
              <a:outerShdw sx="107000" sy="107000" algn="ctr" rotWithShape="0">
                <a:prstClr val="black"/>
              </a:outerShdw>
            </a:effectLst>
          </p:spPr>
        </p:pic>
      </p:grpSp>
      <p:grpSp>
        <p:nvGrpSpPr>
          <p:cNvPr id="13" name="Group 12">
            <a:extLst>
              <a:ext uri="{FF2B5EF4-FFF2-40B4-BE49-F238E27FC236}">
                <a16:creationId xmlns:a16="http://schemas.microsoft.com/office/drawing/2014/main" id="{EF119142-D7A0-0AFB-182D-D11B3CB4948B}"/>
              </a:ext>
            </a:extLst>
          </p:cNvPr>
          <p:cNvGrpSpPr/>
          <p:nvPr/>
        </p:nvGrpSpPr>
        <p:grpSpPr>
          <a:xfrm>
            <a:off x="247495" y="1313756"/>
            <a:ext cx="557958" cy="544203"/>
            <a:chOff x="8540686" y="2752628"/>
            <a:chExt cx="2039330" cy="1989054"/>
          </a:xfrm>
          <a:effectLst/>
        </p:grpSpPr>
        <p:sp>
          <p:nvSpPr>
            <p:cNvPr id="14" name="Oval 13">
              <a:extLst>
                <a:ext uri="{FF2B5EF4-FFF2-40B4-BE49-F238E27FC236}">
                  <a16:creationId xmlns:a16="http://schemas.microsoft.com/office/drawing/2014/main" id="{E80606A9-571C-4C66-A7C3-C4C00507F941}"/>
                </a:ext>
              </a:extLst>
            </p:cNvPr>
            <p:cNvSpPr/>
            <p:nvPr/>
          </p:nvSpPr>
          <p:spPr bwMode="gray">
            <a:xfrm>
              <a:off x="8540686" y="2752628"/>
              <a:ext cx="2039330" cy="198905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5" name="Picture 14" descr="A black background with a black square&#10;&#10;AI-generated content may be incorrect.">
              <a:extLst>
                <a:ext uri="{FF2B5EF4-FFF2-40B4-BE49-F238E27FC236}">
                  <a16:creationId xmlns:a16="http://schemas.microsoft.com/office/drawing/2014/main" id="{4E888805-C78C-2399-0F70-930D334B48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8450" y="2995251"/>
              <a:ext cx="1503800" cy="1503805"/>
            </a:xfrm>
            <a:prstGeom prst="rect">
              <a:avLst/>
            </a:prstGeom>
          </p:spPr>
        </p:pic>
      </p:grpSp>
      <p:grpSp>
        <p:nvGrpSpPr>
          <p:cNvPr id="16" name="Group 15">
            <a:extLst>
              <a:ext uri="{FF2B5EF4-FFF2-40B4-BE49-F238E27FC236}">
                <a16:creationId xmlns:a16="http://schemas.microsoft.com/office/drawing/2014/main" id="{EA4C31F8-1C15-BD73-1A5D-7E9D82C84993}"/>
              </a:ext>
            </a:extLst>
          </p:cNvPr>
          <p:cNvGrpSpPr/>
          <p:nvPr/>
        </p:nvGrpSpPr>
        <p:grpSpPr>
          <a:xfrm>
            <a:off x="247495" y="3319684"/>
            <a:ext cx="557958" cy="544203"/>
            <a:chOff x="10036149" y="4436706"/>
            <a:chExt cx="631851" cy="616274"/>
          </a:xfrm>
        </p:grpSpPr>
        <p:sp>
          <p:nvSpPr>
            <p:cNvPr id="17" name="Oval 16">
              <a:extLst>
                <a:ext uri="{FF2B5EF4-FFF2-40B4-BE49-F238E27FC236}">
                  <a16:creationId xmlns:a16="http://schemas.microsoft.com/office/drawing/2014/main" id="{924B63C3-36E8-EC9E-8D5C-64C47533F309}"/>
                </a:ext>
              </a:extLst>
            </p:cNvPr>
            <p:cNvSpPr/>
            <p:nvPr/>
          </p:nvSpPr>
          <p:spPr bwMode="gray">
            <a:xfrm>
              <a:off x="10036149" y="4436706"/>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18" name="Picture 17" descr="A black background with a black square&#10;&#10;AI-generated content may be incorrect.">
              <a:extLst>
                <a:ext uri="{FF2B5EF4-FFF2-40B4-BE49-F238E27FC236}">
                  <a16:creationId xmlns:a16="http://schemas.microsoft.com/office/drawing/2014/main" id="{DDF18AE5-4200-02D6-0EA1-C816BCA2E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grpSp>
        <p:nvGrpSpPr>
          <p:cNvPr id="19" name="Group 18">
            <a:extLst>
              <a:ext uri="{FF2B5EF4-FFF2-40B4-BE49-F238E27FC236}">
                <a16:creationId xmlns:a16="http://schemas.microsoft.com/office/drawing/2014/main" id="{6FF56B9A-3338-E52D-4151-637D720CE603}"/>
              </a:ext>
            </a:extLst>
          </p:cNvPr>
          <p:cNvGrpSpPr/>
          <p:nvPr/>
        </p:nvGrpSpPr>
        <p:grpSpPr>
          <a:xfrm>
            <a:off x="247495" y="2643173"/>
            <a:ext cx="557958" cy="544203"/>
            <a:chOff x="10036149" y="3476874"/>
            <a:chExt cx="631851" cy="616274"/>
          </a:xfrm>
        </p:grpSpPr>
        <p:sp>
          <p:nvSpPr>
            <p:cNvPr id="20" name="Oval 19">
              <a:extLst>
                <a:ext uri="{FF2B5EF4-FFF2-40B4-BE49-F238E27FC236}">
                  <a16:creationId xmlns:a16="http://schemas.microsoft.com/office/drawing/2014/main" id="{FBBD0616-0F8D-11C9-70CD-8AE3D4109ADE}"/>
                </a:ext>
              </a:extLst>
            </p:cNvPr>
            <p:cNvSpPr/>
            <p:nvPr/>
          </p:nvSpPr>
          <p:spPr bwMode="gray">
            <a:xfrm>
              <a:off x="10036149" y="3476874"/>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21" name="Picture 20" descr="A black background with a black square&#10;&#10;AI-generated content may be incorrect.">
              <a:extLst>
                <a:ext uri="{FF2B5EF4-FFF2-40B4-BE49-F238E27FC236}">
                  <a16:creationId xmlns:a16="http://schemas.microsoft.com/office/drawing/2014/main" id="{3E53F5DF-7765-90E0-D6DA-9518EFD09C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10974" y="3543910"/>
              <a:ext cx="482201" cy="482201"/>
            </a:xfrm>
            <a:prstGeom prst="rect">
              <a:avLst/>
            </a:prstGeom>
            <a:effectLst>
              <a:outerShdw sx="107000" sy="107000" algn="ctr" rotWithShape="0">
                <a:prstClr val="black"/>
              </a:outerShdw>
            </a:effectLst>
          </p:spPr>
        </p:pic>
      </p:grpSp>
    </p:spTree>
    <p:extLst>
      <p:ext uri="{BB962C8B-B14F-4D97-AF65-F5344CB8AC3E}">
        <p14:creationId xmlns:p14="http://schemas.microsoft.com/office/powerpoint/2010/main" val="2182243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EF14-39F6-1F3E-39B2-1266D907F4CB}"/>
              </a:ext>
            </a:extLst>
          </p:cNvPr>
          <p:cNvSpPr>
            <a:spLocks noGrp="1"/>
          </p:cNvSpPr>
          <p:nvPr>
            <p:ph type="title"/>
          </p:nvPr>
        </p:nvSpPr>
        <p:spPr/>
        <p:txBody>
          <a:bodyPr/>
          <a:lstStyle/>
          <a:p>
            <a:r>
              <a:rPr lang="en-US" dirty="0"/>
              <a:t>Dominant Contender Is…</a:t>
            </a:r>
          </a:p>
        </p:txBody>
      </p:sp>
      <p:sp>
        <p:nvSpPr>
          <p:cNvPr id="3" name="Content Placeholder 2">
            <a:extLst>
              <a:ext uri="{FF2B5EF4-FFF2-40B4-BE49-F238E27FC236}">
                <a16:creationId xmlns:a16="http://schemas.microsoft.com/office/drawing/2014/main" id="{2C77C276-17A2-CCCC-ACD7-BE83D638E78C}"/>
              </a:ext>
            </a:extLst>
          </p:cNvPr>
          <p:cNvSpPr>
            <a:spLocks noGrp="1"/>
          </p:cNvSpPr>
          <p:nvPr>
            <p:ph idx="1"/>
          </p:nvPr>
        </p:nvSpPr>
        <p:spPr>
          <a:xfrm>
            <a:off x="1524000" y="1557211"/>
            <a:ext cx="9144000" cy="2365588"/>
          </a:xfrm>
        </p:spPr>
        <p:txBody>
          <a:bodyPr>
            <a:normAutofit lnSpcReduction="10000"/>
          </a:bodyPr>
          <a:lstStyle/>
          <a:p>
            <a:r>
              <a:rPr lang="en-US" b="1" dirty="0"/>
              <a:t>LLM Agent </a:t>
            </a:r>
            <a:r>
              <a:rPr lang="en-US" dirty="0"/>
              <a:t>is by far the most common definition in industry chatter now</a:t>
            </a:r>
          </a:p>
          <a:p>
            <a:pPr marL="285750" indent="-285750">
              <a:buFont typeface="Arial" panose="020B0604020202020204" pitchFamily="34" charset="0"/>
              <a:buChar char="•"/>
            </a:pPr>
            <a:r>
              <a:rPr lang="en-US" dirty="0"/>
              <a:t>Business / IT persons usually inform themselves through podcasts / vlogs</a:t>
            </a:r>
          </a:p>
          <a:p>
            <a:pPr marL="514350" lvl="1" indent="-285750"/>
            <a:r>
              <a:rPr lang="en-US" dirty="0"/>
              <a:t>Source maybe not qualified, but charismatic</a:t>
            </a:r>
          </a:p>
          <a:p>
            <a:pPr marL="514350" lvl="1" indent="-285750"/>
            <a:r>
              <a:rPr lang="en-US" i="1" dirty="0"/>
              <a:t>“Agents now change everything! Listen to my episode to be prepared!”</a:t>
            </a:r>
          </a:p>
          <a:p>
            <a:pPr marL="285750" indent="-285750">
              <a:buFont typeface="Arial" panose="020B0604020202020204" pitchFamily="34" charset="0"/>
              <a:buChar char="•"/>
            </a:pPr>
            <a:r>
              <a:rPr lang="en-US" dirty="0"/>
              <a:t>Becomes language assumed within industry community</a:t>
            </a:r>
          </a:p>
          <a:p>
            <a:pPr marL="285750" indent="-285750">
              <a:buFont typeface="Arial" panose="020B0604020202020204" pitchFamily="34" charset="0"/>
              <a:buChar char="•"/>
            </a:pPr>
            <a:r>
              <a:rPr lang="en-US" dirty="0"/>
              <a:t>Tech experts then conform to communicate with business</a:t>
            </a:r>
          </a:p>
          <a:p>
            <a:pPr marL="514350" lvl="1" indent="-285750"/>
            <a:r>
              <a:rPr lang="en-US" i="1" dirty="0"/>
              <a:t>“You want agents? Sure, we’ll give you agents!”</a:t>
            </a:r>
          </a:p>
          <a:p>
            <a:endParaRPr lang="en-US" dirty="0"/>
          </a:p>
        </p:txBody>
      </p:sp>
      <p:grpSp>
        <p:nvGrpSpPr>
          <p:cNvPr id="4" name="Group 3">
            <a:extLst>
              <a:ext uri="{FF2B5EF4-FFF2-40B4-BE49-F238E27FC236}">
                <a16:creationId xmlns:a16="http://schemas.microsoft.com/office/drawing/2014/main" id="{9B9E1831-FE40-BBF0-805A-B9AB87DF4984}"/>
              </a:ext>
            </a:extLst>
          </p:cNvPr>
          <p:cNvGrpSpPr/>
          <p:nvPr/>
        </p:nvGrpSpPr>
        <p:grpSpPr>
          <a:xfrm>
            <a:off x="628071" y="1557210"/>
            <a:ext cx="631851" cy="616274"/>
            <a:chOff x="10036149" y="4436706"/>
            <a:chExt cx="631851" cy="616274"/>
          </a:xfrm>
        </p:grpSpPr>
        <p:sp>
          <p:nvSpPr>
            <p:cNvPr id="5" name="Oval 4">
              <a:extLst>
                <a:ext uri="{FF2B5EF4-FFF2-40B4-BE49-F238E27FC236}">
                  <a16:creationId xmlns:a16="http://schemas.microsoft.com/office/drawing/2014/main" id="{BF7387BB-F472-9C4A-AAD3-8B19E78AF353}"/>
                </a:ext>
              </a:extLst>
            </p:cNvPr>
            <p:cNvSpPr/>
            <p:nvPr/>
          </p:nvSpPr>
          <p:spPr bwMode="gray">
            <a:xfrm>
              <a:off x="10036149" y="4436706"/>
              <a:ext cx="631851" cy="616274"/>
            </a:xfrm>
            <a:prstGeom prst="ellipse">
              <a:avLst/>
            </a:prstGeom>
            <a:solidFill>
              <a:schemeClr val="bg2"/>
            </a:solidFill>
            <a:ln w="57150" cap="rnd">
              <a:solidFill>
                <a:schemeClr val="tx2"/>
              </a:solidFill>
              <a:round/>
            </a:ln>
            <a:effectLst>
              <a:outerShdw sx="107000" sy="107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38705580-5D2E-D657-8D8A-9C8083376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413" y="4514181"/>
              <a:ext cx="461323" cy="461323"/>
            </a:xfrm>
            <a:prstGeom prst="rect">
              <a:avLst/>
            </a:prstGeom>
          </p:spPr>
        </p:pic>
      </p:grpSp>
      <p:pic>
        <p:nvPicPr>
          <p:cNvPr id="3074" name="Picture 2" descr="Clipart - Business Process - Numbered">
            <a:extLst>
              <a:ext uri="{FF2B5EF4-FFF2-40B4-BE49-F238E27FC236}">
                <a16:creationId xmlns:a16="http://schemas.microsoft.com/office/drawing/2014/main" id="{162AD7C6-8698-03A2-18A9-4FE7EFE98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291" y="3936773"/>
            <a:ext cx="7675418" cy="2365588"/>
          </a:xfrm>
          <a:prstGeom prst="rect">
            <a:avLst/>
          </a:prstGeom>
          <a:noFill/>
          <a:extLst>
            <a:ext uri="{909E8E84-426E-40DD-AFC4-6F175D3DCCD1}">
              <a14:hiddenFill xmlns:a14="http://schemas.microsoft.com/office/drawing/2010/main">
                <a:solidFill>
                  <a:srgbClr val="FFFFFF"/>
                </a:solidFill>
              </a14:hiddenFill>
            </a:ext>
          </a:extLst>
        </p:spPr>
      </p:pic>
      <p:sp>
        <p:nvSpPr>
          <p:cNvPr id="7" name="Callout: Bent Line 6">
            <a:extLst>
              <a:ext uri="{FF2B5EF4-FFF2-40B4-BE49-F238E27FC236}">
                <a16:creationId xmlns:a16="http://schemas.microsoft.com/office/drawing/2014/main" id="{CAB2CD56-401F-B481-BF68-6271F9BEC7F3}"/>
              </a:ext>
            </a:extLst>
          </p:cNvPr>
          <p:cNvSpPr/>
          <p:nvPr/>
        </p:nvSpPr>
        <p:spPr bwMode="gray">
          <a:xfrm>
            <a:off x="9042401" y="3648363"/>
            <a:ext cx="2706254" cy="864527"/>
          </a:xfrm>
          <a:prstGeom prst="borderCallout2">
            <a:avLst>
              <a:gd name="adj1" fmla="val 97307"/>
              <a:gd name="adj2" fmla="val 48505"/>
              <a:gd name="adj3" fmla="val 126165"/>
              <a:gd name="adj4" fmla="val 48290"/>
              <a:gd name="adj5" fmla="val 137350"/>
              <a:gd name="adj6" fmla="val 18718"/>
            </a:avLst>
          </a:prstGeom>
          <a:solidFill>
            <a:schemeClr val="bg2"/>
          </a:solidFill>
          <a:ln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kern="100" dirty="0">
                <a:solidFill>
                  <a:schemeClr val="accent6"/>
                </a:solidFill>
                <a:effectLst/>
                <a:latin typeface="Arial" panose="020B0604020202020204" pitchFamily="34" charset="0"/>
                <a:ea typeface="Arial" panose="020B0604020202020204" pitchFamily="34" charset="0"/>
                <a:cs typeface="Arial" panose="020B0604020202020204" pitchFamily="34" charset="0"/>
              </a:rPr>
              <a:t>“Agents are applications that use generative AI models to think and act towards goals.”</a:t>
            </a:r>
            <a:endParaRPr lang="en-US" sz="1400" b="0" u="none" baseline="0" dirty="0">
              <a:solidFill>
                <a:schemeClr val="accent6"/>
              </a:solidFill>
            </a:endParaRPr>
          </a:p>
        </p:txBody>
      </p:sp>
    </p:spTree>
    <p:extLst>
      <p:ext uri="{BB962C8B-B14F-4D97-AF65-F5344CB8AC3E}">
        <p14:creationId xmlns:p14="http://schemas.microsoft.com/office/powerpoint/2010/main" val="2253800204"/>
      </p:ext>
    </p:extLst>
  </p:cSld>
  <p:clrMapOvr>
    <a:masterClrMapping/>
  </p:clrMapOvr>
</p:sld>
</file>

<file path=ppt/theme/theme1.xml><?xml version="1.0" encoding="utf-8"?>
<a:theme xmlns:a="http://schemas.openxmlformats.org/drawingml/2006/main" name="OrangeBlu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rangeBlue_2024.potx" id="{775E88BC-C268-4C32-B90B-55F4C6D7A3BD}" vid="{1EC8D1E0-2870-40BB-8E49-14261E2E76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OrangeBlue_2024</Template>
  <TotalTime>4034</TotalTime>
  <Words>3579</Words>
  <Application>Microsoft Office PowerPoint</Application>
  <PresentationFormat>Widescreen</PresentationFormat>
  <Paragraphs>392</Paragraphs>
  <Slides>38</Slides>
  <Notes>0</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vt:lpstr>
      <vt:lpstr>Arial</vt:lpstr>
      <vt:lpstr>Symbol</vt:lpstr>
      <vt:lpstr>Wingdings</vt:lpstr>
      <vt:lpstr>OrangeBlue Theme</vt:lpstr>
      <vt:lpstr>“Agentic AI” Industry Definitions</vt:lpstr>
      <vt:lpstr>Background</vt:lpstr>
      <vt:lpstr>Background: Motivation</vt:lpstr>
      <vt:lpstr>Conflicting Definitions of “Agent”</vt:lpstr>
      <vt:lpstr>Who is Right??</vt:lpstr>
      <vt:lpstr>Outline</vt:lpstr>
      <vt:lpstr>Leading Senses of “Agent”</vt:lpstr>
      <vt:lpstr>Conflicting Definitions of “Agent”</vt:lpstr>
      <vt:lpstr>Dominant Contender Is…</vt:lpstr>
      <vt:lpstr>Problem with New Terminology</vt:lpstr>
      <vt:lpstr>Part 1: The Leading Uses of “Agent”</vt:lpstr>
      <vt:lpstr>The “Textbook Agent” Sense</vt:lpstr>
      <vt:lpstr>Textbook Agent1</vt:lpstr>
      <vt:lpstr>Textbook Agent1: Implications</vt:lpstr>
      <vt:lpstr>Textbook Agent: Why Use the Term?</vt:lpstr>
      <vt:lpstr>Textbook Agent: The Logical Conclusion?</vt:lpstr>
      <vt:lpstr>The “Multi-Agent Agent” Sense</vt:lpstr>
      <vt:lpstr>Multi-Agent Agent</vt:lpstr>
      <vt:lpstr>Multi-Agent Agent: Not Robust</vt:lpstr>
      <vt:lpstr>The “Human-like Decision Agent” Sense</vt:lpstr>
      <vt:lpstr>Human-like Decision Agent</vt:lpstr>
      <vt:lpstr>Human-like Decision Agent: Difficulties</vt:lpstr>
      <vt:lpstr>The “LLM Agent” Sense</vt:lpstr>
      <vt:lpstr>LLM Agent</vt:lpstr>
      <vt:lpstr>LLM Agent: Differentiate Agents By Prompts?</vt:lpstr>
      <vt:lpstr>LLM Agent: Differentiate Agents By Processing?</vt:lpstr>
      <vt:lpstr>LLM Agent: Differentiate Agents By Memory?</vt:lpstr>
      <vt:lpstr>Outline</vt:lpstr>
      <vt:lpstr>Two Different Aims</vt:lpstr>
      <vt:lpstr>Proposed Definition</vt:lpstr>
      <vt:lpstr>Comparison of Definitions</vt:lpstr>
      <vt:lpstr>Example 1: 3D World</vt:lpstr>
      <vt:lpstr>Example 2: Virtual Network</vt:lpstr>
      <vt:lpstr>First Derivative: Change in I/O Space</vt:lpstr>
      <vt:lpstr>Second Derivative: Change in Possible Changes</vt:lpstr>
      <vt:lpstr>Oversight Loopholes?</vt:lpstr>
      <vt:lpstr>Derivative Takeaways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Stearns, Bryan</dc:creator>
  <cp:lastModifiedBy>Stearns, Bryan</cp:lastModifiedBy>
  <cp:revision>29</cp:revision>
  <dcterms:created xsi:type="dcterms:W3CDTF">2025-04-29T18:35:08Z</dcterms:created>
  <dcterms:modified xsi:type="dcterms:W3CDTF">2025-05-23T12:07:22Z</dcterms:modified>
</cp:coreProperties>
</file>